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6" r:id="rId2"/>
    <p:sldId id="492" r:id="rId3"/>
    <p:sldId id="489" r:id="rId4"/>
    <p:sldId id="607" r:id="rId5"/>
    <p:sldId id="479" r:id="rId6"/>
    <p:sldId id="480" r:id="rId7"/>
    <p:sldId id="494" r:id="rId8"/>
    <p:sldId id="495" r:id="rId9"/>
    <p:sldId id="496" r:id="rId10"/>
    <p:sldId id="561" r:id="rId11"/>
    <p:sldId id="483" r:id="rId12"/>
    <p:sldId id="601" r:id="rId13"/>
    <p:sldId id="474" r:id="rId14"/>
    <p:sldId id="337" r:id="rId15"/>
    <p:sldId id="606" r:id="rId16"/>
    <p:sldId id="552" r:id="rId17"/>
    <p:sldId id="482" r:id="rId18"/>
    <p:sldId id="493" r:id="rId19"/>
    <p:sldId id="500" r:id="rId20"/>
    <p:sldId id="563" r:id="rId21"/>
    <p:sldId id="498" r:id="rId22"/>
    <p:sldId id="499" r:id="rId23"/>
    <p:sldId id="501" r:id="rId24"/>
    <p:sldId id="502" r:id="rId25"/>
    <p:sldId id="605" r:id="rId26"/>
    <p:sldId id="503" r:id="rId27"/>
    <p:sldId id="504" r:id="rId28"/>
    <p:sldId id="505" r:id="rId29"/>
    <p:sldId id="506" r:id="rId30"/>
    <p:sldId id="553" r:id="rId31"/>
    <p:sldId id="594" r:id="rId32"/>
    <p:sldId id="595" r:id="rId33"/>
    <p:sldId id="596" r:id="rId34"/>
    <p:sldId id="597" r:id="rId35"/>
    <p:sldId id="56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55" r:id="rId48"/>
    <p:sldId id="559" r:id="rId49"/>
    <p:sldId id="557" r:id="rId50"/>
    <p:sldId id="556" r:id="rId51"/>
    <p:sldId id="558" r:id="rId52"/>
    <p:sldId id="531" r:id="rId53"/>
    <p:sldId id="532" r:id="rId54"/>
    <p:sldId id="533" r:id="rId55"/>
    <p:sldId id="535" r:id="rId56"/>
    <p:sldId id="538" r:id="rId57"/>
    <p:sldId id="540" r:id="rId58"/>
    <p:sldId id="603" r:id="rId59"/>
    <p:sldId id="604" r:id="rId60"/>
    <p:sldId id="560" r:id="rId61"/>
    <p:sldId id="598" r:id="rId62"/>
    <p:sldId id="599" r:id="rId63"/>
    <p:sldId id="528" r:id="rId64"/>
    <p:sldId id="565" r:id="rId65"/>
    <p:sldId id="566" r:id="rId66"/>
    <p:sldId id="567" r:id="rId67"/>
    <p:sldId id="568" r:id="rId68"/>
    <p:sldId id="569" r:id="rId69"/>
    <p:sldId id="570" r:id="rId70"/>
    <p:sldId id="572" r:id="rId71"/>
    <p:sldId id="573" r:id="rId72"/>
    <p:sldId id="575" r:id="rId73"/>
    <p:sldId id="576" r:id="rId74"/>
    <p:sldId id="577" r:id="rId75"/>
    <p:sldId id="579" r:id="rId76"/>
    <p:sldId id="580" r:id="rId77"/>
    <p:sldId id="581" r:id="rId78"/>
    <p:sldId id="582" r:id="rId79"/>
    <p:sldId id="583" r:id="rId80"/>
    <p:sldId id="584" r:id="rId81"/>
    <p:sldId id="585" r:id="rId82"/>
    <p:sldId id="586" r:id="rId83"/>
    <p:sldId id="588" r:id="rId84"/>
    <p:sldId id="589" r:id="rId85"/>
    <p:sldId id="590" r:id="rId86"/>
    <p:sldId id="591" r:id="rId87"/>
    <p:sldId id="592" r:id="rId88"/>
    <p:sldId id="593" r:id="rId89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6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97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wmf"/><Relationship Id="rId1" Type="http://schemas.openxmlformats.org/officeDocument/2006/relationships/image" Target="../media/image199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emf"/><Relationship Id="rId1" Type="http://schemas.openxmlformats.org/officeDocument/2006/relationships/image" Target="../media/image228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wmf"/><Relationship Id="rId1" Type="http://schemas.openxmlformats.org/officeDocument/2006/relationships/image" Target="../media/image24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image" Target="../media/image181.wmf"/><Relationship Id="rId4" Type="http://schemas.openxmlformats.org/officeDocument/2006/relationships/image" Target="../media/image18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A829FFA-228D-42A6-9720-EBDC50FE5CEC}" type="datetimeFigureOut">
              <a:rPr lang="en-GB"/>
              <a:pPr>
                <a:defRPr/>
              </a:pPr>
              <a:t>02/03/2021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59300"/>
            <a:ext cx="5851525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339C89-B2B1-4554-9433-626D899B95C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522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000" b="1" dirty="0"/>
              <a:t>Slide 3 – (..) : Content of the presentation</a:t>
            </a:r>
          </a:p>
          <a:p>
            <a:pPr>
              <a:defRPr/>
            </a:pPr>
            <a:endParaRPr lang="en-GB" sz="1000" dirty="0"/>
          </a:p>
          <a:p>
            <a:pPr>
              <a:defRPr/>
            </a:pPr>
            <a:r>
              <a:rPr lang="en-GB" sz="1000" dirty="0"/>
              <a:t>Insert a new slide: Home &gt; “New Slide” and choose a</a:t>
            </a:r>
            <a:r>
              <a:rPr lang="en-GB" sz="1000" b="1" dirty="0"/>
              <a:t> </a:t>
            </a:r>
            <a:r>
              <a:rPr lang="en-GB" dirty="0">
                <a:sym typeface="Wingdings" pitchFamily="2" charset="2"/>
              </a:rPr>
              <a:t>slide</a:t>
            </a:r>
            <a:r>
              <a:rPr lang="en-GB" b="1" dirty="0">
                <a:sym typeface="Wingdings" pitchFamily="2" charset="2"/>
              </a:rPr>
              <a:t> Layout: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Title &amp; Subtitle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text with bullet points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Text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Picture, graphs, visuals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Two columns 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Blank</a:t>
            </a:r>
          </a:p>
          <a:p>
            <a:pPr marL="150310" indent="-15031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/>
              <a:t>If you want Copy &amp; paste </a:t>
            </a:r>
            <a:r>
              <a:rPr lang="en-GB" dirty="0"/>
              <a:t>an element from the Clip Board to the particular slide: </a:t>
            </a:r>
            <a:br>
              <a:rPr lang="en-GB" dirty="0"/>
            </a:br>
            <a:r>
              <a:rPr lang="en-GB" dirty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/>
              <a:t>2. Position the mouse pointer on the box frame: Copy!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3. </a:t>
            </a:r>
            <a:r>
              <a:rPr lang="en-GB" dirty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/>
              <a:t>How you intend to use the elements is your choice. </a:t>
            </a:r>
            <a:br>
              <a:rPr lang="en-GB" dirty="0"/>
            </a:br>
            <a:r>
              <a:rPr lang="en-GB" dirty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2136473-6D70-E045-89BA-4588405027E8}" type="slidenum">
              <a:rPr lang="it-IT" smtClean="0"/>
              <a:pPr>
                <a:defRPr/>
              </a:pPr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08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sz="1100" b="1" dirty="0"/>
              <a:t>Slide 3 – (..) : Content of the presentation</a:t>
            </a:r>
          </a:p>
          <a:p>
            <a:pPr>
              <a:defRPr/>
            </a:pPr>
            <a:endParaRPr lang="en-GB" sz="1100" dirty="0"/>
          </a:p>
          <a:p>
            <a:pPr>
              <a:defRPr/>
            </a:pPr>
            <a:r>
              <a:rPr lang="en-GB" sz="1100" dirty="0"/>
              <a:t>Insert a new slide: Home &gt; “New Slide” and choose a</a:t>
            </a:r>
            <a:r>
              <a:rPr lang="en-GB" sz="1100" b="1" dirty="0"/>
              <a:t> </a:t>
            </a:r>
            <a:r>
              <a:rPr lang="en-GB" dirty="0">
                <a:sym typeface="Wingdings" pitchFamily="2" charset="2"/>
              </a:rPr>
              <a:t>slide</a:t>
            </a:r>
            <a:r>
              <a:rPr lang="en-GB" b="1" dirty="0">
                <a:sym typeface="Wingdings" pitchFamily="2" charset="2"/>
              </a:rPr>
              <a:t> Layout: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Title &amp; Subtitle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text with bullet points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Text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For Picture, graphs, visuals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Two columns 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r>
              <a:rPr lang="en-GB" dirty="0">
                <a:sym typeface="Wingdings" pitchFamily="2" charset="2"/>
              </a:rPr>
              <a:t>Blank</a:t>
            </a:r>
          </a:p>
          <a:p>
            <a:pPr marL="171450" indent="-171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 typeface="Arial"/>
              <a:buChar char="•"/>
              <a:defRPr/>
            </a:pPr>
            <a:endParaRPr lang="en-GB" dirty="0">
              <a:sym typeface="Wingdings" pitchFamily="2" charset="2"/>
            </a:endParaRP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b="1" dirty="0"/>
              <a:t>If you want Copy &amp; paste </a:t>
            </a:r>
            <a:r>
              <a:rPr lang="en-GB" dirty="0"/>
              <a:t>an element from the Clip Board to the particular slide: </a:t>
            </a:r>
            <a:br>
              <a:rPr lang="en-GB" dirty="0"/>
            </a:br>
            <a:r>
              <a:rPr lang="en-GB" dirty="0"/>
              <a:t>1. Click on a box to mark it.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/>
              <a:t>2. Position the mouse pointer on the box frame: Copy!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3. </a:t>
            </a:r>
            <a:r>
              <a:rPr lang="en-GB" dirty="0"/>
              <a:t>Click on the particular slide: Paste!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/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r>
              <a:rPr lang="en-GB" dirty="0"/>
              <a:t>How you intend to use the elements is your choice. </a:t>
            </a:r>
            <a:br>
              <a:rPr lang="en-GB" dirty="0"/>
            </a:br>
            <a:r>
              <a:rPr lang="en-GB" dirty="0"/>
              <a:t>You can combine the text block style with the background colour in different manner.</a:t>
            </a:r>
          </a:p>
          <a:p>
            <a:pPr>
              <a:spcBef>
                <a:spcPct val="50000"/>
              </a:spcBef>
              <a:buClr>
                <a:srgbClr val="F8B323"/>
              </a:buClr>
              <a:buFont typeface="Wingdings" pitchFamily="2" charset="2"/>
              <a:buNone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1CCA2D6-8136-E64B-BB15-E40171F2F756}" type="slidenum">
              <a:rPr lang="it-IT" smtClean="0"/>
              <a:pPr>
                <a:defRPr/>
              </a:pPr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32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53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EAB65E4C-EAC1-4BE6-9CA9-03D5830B8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B890F696-A179-4616-A8D6-70976727C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B71A4-8B32-4B8F-AF6A-1AE31B4BA01E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21F3F-1F03-4470-8AD8-98467FAA7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B8F66-B2FE-4AB0-AD9E-1F441A93F3F1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5E123-D80B-49D1-ADC1-DE2B6FA438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99725-C6FA-47A9-9A62-653A50EC2474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89B8B-C050-42F4-8789-E3618DC6DE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01F58-EBBD-4ED0-B13C-1DDCFF52F037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811EF-1652-4646-8C89-65533D419D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4E7A7-B4FF-41F9-8A6E-0C5164181C15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1EFD8-AA14-4F95-AE42-4AF3C63235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872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/>
              <a:t>Section heading – option 1</a:t>
            </a:r>
          </a:p>
        </p:txBody>
      </p:sp>
    </p:spTree>
    <p:extLst>
      <p:ext uri="{BB962C8B-B14F-4D97-AF65-F5344CB8AC3E}">
        <p14:creationId xmlns:p14="http://schemas.microsoft.com/office/powerpoint/2010/main" val="4118728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62975" y="6513801"/>
            <a:ext cx="457200" cy="182880"/>
          </a:xfrm>
        </p:spPr>
        <p:txBody>
          <a:bodyPr/>
          <a:lstStyle>
            <a:lvl1pPr>
              <a:defRPr>
                <a:solidFill>
                  <a:srgbClr val="232425"/>
                </a:solidFill>
              </a:defRPr>
            </a:lvl1pPr>
          </a:lstStyle>
          <a:p>
            <a:fld id="{AEFAAC5A-9C4F-4278-920D-DF2BAB595749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168750"/>
            <a:ext cx="8372901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699997"/>
            <a:ext cx="402336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685707"/>
            <a:ext cx="4023360" cy="4422775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  <a:lvl2pPr marL="573088" indent="-298450">
              <a:spcBef>
                <a:spcPts val="0"/>
              </a:spcBef>
              <a:defRPr sz="2000">
                <a:solidFill>
                  <a:srgbClr val="000000"/>
                </a:solidFill>
              </a:defRPr>
            </a:lvl2pPr>
            <a:lvl3pPr marL="682625" indent="-184150">
              <a:defRPr sz="1800">
                <a:solidFill>
                  <a:srgbClr val="000000"/>
                </a:solidFill>
              </a:defRPr>
            </a:lvl3pPr>
            <a:lvl4pPr marL="865188" indent="-171450">
              <a:defRPr sz="1600">
                <a:solidFill>
                  <a:srgbClr val="000000"/>
                </a:solidFill>
              </a:defRPr>
            </a:lvl4pPr>
            <a:lvl5pPr marL="1084263" indent="-171450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8247" y="6497523"/>
            <a:ext cx="4899961" cy="215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232425"/>
                </a:solidFill>
              </a:defRPr>
            </a:lvl1pPr>
          </a:lstStyle>
          <a:p>
            <a:r>
              <a:rPr lang="en-US"/>
              <a:t>ANL Director's CD-2 Review of the APS-U Project - August 21-23, 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23" y="6412793"/>
            <a:ext cx="832176" cy="335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762182-5DBC-4D8D-B792-EE3B14C40A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6823" y="6412793"/>
            <a:ext cx="832176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1E822-21D8-4A9E-A83B-4BC9CE8EB42E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AB127-7E63-4FE3-BB35-144DC63F2C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0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4B8DE-D53B-4D9D-8E87-6D9C256752C6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43217-B3E9-4DF9-82E1-CD2A740C5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3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3E682-2B6F-47C4-A8B8-128EE1C5E79F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E83FC-4BA5-4CC0-A934-BE0BDDE45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6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1BED5-94A5-4AF9-8EB6-BE12B1FE7EE4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DBA70-0813-47B1-8BD7-EB4DD7502D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0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CC4C4-DE48-469D-8108-FBAE43EAD6FB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C749-CB78-46C9-A8E7-3D240B5EB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7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51297-A76A-4C35-B330-C89112D1E7D8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6AD8A-1060-4CC6-870E-A484D4A4A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48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E7AEE-F5E1-4A0B-9292-B0539D36E93F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91A36-F052-4B2A-B55D-2845A10AD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07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AA8B-40D0-4F67-9864-A544F454544D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9E97F-FC81-405E-9089-948DBBED36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0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4BA1D63-CD5B-453D-9E51-DAC1F4E3CB4F}" type="datetime1">
              <a:rPr lang="en-US"/>
              <a:pPr>
                <a:defRPr/>
              </a:pPr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528EC2C-6A2B-4AA7-969C-A27319602A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3.emf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gif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7.png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1.png"/><Relationship Id="rId5" Type="http://schemas.openxmlformats.org/officeDocument/2006/relationships/image" Target="../media/image75.wmf"/><Relationship Id="rId10" Type="http://schemas.openxmlformats.org/officeDocument/2006/relationships/image" Target="../media/image8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98.wmf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2.png"/><Relationship Id="rId11" Type="http://schemas.openxmlformats.org/officeDocument/2006/relationships/image" Target="../media/image97.wmf"/><Relationship Id="rId5" Type="http://schemas.openxmlformats.org/officeDocument/2006/relationships/image" Target="../media/image101.png"/><Relationship Id="rId15" Type="http://schemas.openxmlformats.org/officeDocument/2006/relationships/image" Target="../media/image107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11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3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hyperlink" Target="http://dx.doi.org/10.1103/PhysRev.52.872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8.png"/><Relationship Id="rId4" Type="http://schemas.openxmlformats.org/officeDocument/2006/relationships/image" Target="../media/image127.gi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dx.doi.org/10.1117/12.227426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hubar/SRW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sys-kit/documents/blob/master/zoom_propagator_pirro_thesis.pdf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10" Type="http://schemas.openxmlformats.org/officeDocument/2006/relationships/hyperlink" Target="http://dx.doi.org/10.1209/0295-5075/119/34004" TargetMode="External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file:///\\localhost\Users\srio\Downloads\modes_ebs2.mp4" TargetMode="External"/><Relationship Id="rId2" Type="http://schemas.openxmlformats.org/officeDocument/2006/relationships/hyperlink" Target="https://youtu.be/h24RrJZaQ8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file:///\\localhost\Users\srio\Downloads\modes_hb2.mp4" TargetMode="External"/><Relationship Id="rId2" Type="http://schemas.openxmlformats.org/officeDocument/2006/relationships/hyperlink" Target="https://youtu.be/GqJkfv186x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image" Target="../media/image161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1.png"/><Relationship Id="rId7" Type="http://schemas.openxmlformats.org/officeDocument/2006/relationships/image" Target="../media/image1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86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82.wmf"/><Relationship Id="rId11" Type="http://schemas.openxmlformats.org/officeDocument/2006/relationships/image" Target="../media/image185.jpe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84.wmf"/><Relationship Id="rId4" Type="http://schemas.openxmlformats.org/officeDocument/2006/relationships/image" Target="../media/image181.wmf"/><Relationship Id="rId9" Type="http://schemas.openxmlformats.org/officeDocument/2006/relationships/oleObject" Target="../embeddings/oleObject14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188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2.png"/><Relationship Id="rId5" Type="http://schemas.openxmlformats.org/officeDocument/2006/relationships/image" Target="../media/image97.wmf"/><Relationship Id="rId10" Type="http://schemas.openxmlformats.org/officeDocument/2006/relationships/image" Target="../media/image189.png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87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8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7" Type="http://schemas.openxmlformats.org/officeDocument/2006/relationships/image" Target="../media/image19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1.png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20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1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128.png"/><Relationship Id="rId4" Type="http://schemas.openxmlformats.org/officeDocument/2006/relationships/image" Target="../media/image127.gi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4.jpeg"/><Relationship Id="rId7" Type="http://schemas.openxmlformats.org/officeDocument/2006/relationships/image" Target="../media/image1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95.png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9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gif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201.png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9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02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hyperlink" Target="http://dx.doi.org/10.1103/PhysRev.52.87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jpeg"/><Relationship Id="rId7" Type="http://schemas.openxmlformats.org/officeDocument/2006/relationships/image" Target="../media/image219.pn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jpeg"/><Relationship Id="rId5" Type="http://schemas.openxmlformats.org/officeDocument/2006/relationships/image" Target="../media/image217.jpeg"/><Relationship Id="rId10" Type="http://schemas.openxmlformats.org/officeDocument/2006/relationships/image" Target="../media/image222.png"/><Relationship Id="rId4" Type="http://schemas.openxmlformats.org/officeDocument/2006/relationships/image" Target="../media/image216.jpeg"/><Relationship Id="rId9" Type="http://schemas.openxmlformats.org/officeDocument/2006/relationships/image" Target="../media/image2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29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2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2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243.png"/><Relationship Id="rId4" Type="http://schemas.openxmlformats.org/officeDocument/2006/relationships/image" Target="../media/image24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asys-kit.github.io/" TargetMode="External"/><Relationship Id="rId2" Type="http://schemas.openxmlformats.org/officeDocument/2006/relationships/hyperlink" Target="https://www.aps.anl.gov/Science/Scientific-Software/OASY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828800"/>
            <a:ext cx="8191345" cy="1589223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>
                <a:ea typeface="ＭＳ Ｐゴシック" pitchFamily="34" charset="-128"/>
              </a:rPr>
              <a:t>HERCULES 2021 - TUTORIAL</a:t>
            </a: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r>
              <a:rPr lang="en-US" dirty="0" err="1">
                <a:ea typeface="ＭＳ Ｐゴシック" pitchFamily="34" charset="-128"/>
              </a:rPr>
              <a:t>Modelling</a:t>
            </a:r>
            <a:r>
              <a:rPr lang="en-US" dirty="0">
                <a:ea typeface="ＭＳ Ｐゴシック" pitchFamily="34" charset="-128"/>
              </a:rPr>
              <a:t> SR </a:t>
            </a:r>
            <a:r>
              <a:rPr lang="en-US" dirty="0" err="1">
                <a:ea typeface="ＭＳ Ｐゴシック" pitchFamily="34" charset="-128"/>
              </a:rPr>
              <a:t>beamlines</a:t>
            </a:r>
            <a:r>
              <a:rPr lang="en-US" dirty="0">
                <a:ea typeface="ＭＳ Ｐゴシック" pitchFamily="34" charset="-128"/>
              </a:rPr>
              <a:t> using OASYS </a:t>
            </a: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1371600" y="4597400"/>
            <a:ext cx="6400800" cy="17526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Manuel Sánchez del Río</a:t>
            </a:r>
          </a:p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AAMP, MEG, ISDD, ESRF</a:t>
            </a:r>
          </a:p>
          <a:p>
            <a:pPr eaLnBrk="1" hangingPunct="1"/>
            <a:r>
              <a:rPr lang="en-US" altLang="en-US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2021 March 3</a:t>
            </a:r>
            <a:r>
              <a:rPr lang="en-US" altLang="en-US" baseline="30000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rd</a:t>
            </a:r>
            <a:r>
              <a:rPr lang="en-US" altLang="en-US" dirty="0">
                <a:solidFill>
                  <a:srgbClr val="898989"/>
                </a:solidFill>
                <a:ea typeface="ＭＳ Ｐゴシック" panose="020B0600070205080204" pitchFamily="34" charset="-128"/>
              </a:rPr>
              <a:t> 14:00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917680" cy="1966433"/>
          </a:xfrm>
        </p:spPr>
        <p:txBody>
          <a:bodyPr/>
          <a:lstStyle/>
          <a:p>
            <a:r>
              <a:rPr lang="en-US" dirty="0"/>
              <a:t>XOPPY (tools)    				</a:t>
            </a:r>
            <a:r>
              <a:rPr lang="en-US" dirty="0" err="1"/>
              <a:t>hercules_xoppy.ows</a:t>
            </a:r>
            <a:endParaRPr lang="en-US" dirty="0"/>
          </a:p>
          <a:p>
            <a:r>
              <a:rPr lang="en-US" dirty="0" err="1"/>
              <a:t>ShadowOUI</a:t>
            </a:r>
            <a:r>
              <a:rPr lang="en-US" dirty="0"/>
              <a:t> (ray tracing)  </a:t>
            </a:r>
            <a:r>
              <a:rPr lang="en-US" dirty="0" err="1"/>
              <a:t>hercules_shadowoui.ows</a:t>
            </a:r>
            <a:endParaRPr lang="en-US" dirty="0"/>
          </a:p>
          <a:p>
            <a:r>
              <a:rPr lang="en-US" dirty="0"/>
              <a:t>WOFRY (wave optics)		</a:t>
            </a:r>
            <a:r>
              <a:rPr lang="en-US" dirty="0" err="1"/>
              <a:t>hercules_wofry.ows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81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7827" y="808920"/>
            <a:ext cx="6221453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Computer simulation of light sources and optical components is a mandatory step in the design and optimization of synchrotron and FEL radiation beamlines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513" y="1936558"/>
            <a:ext cx="5535581" cy="469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1225" dirty="0"/>
              <a:t>different codes for numerical simulations are available, implementing different physical approaches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3326" y="2867617"/>
            <a:ext cx="23028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RAY-TRACING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14668" y="2867617"/>
            <a:ext cx="2492902" cy="84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WAVEFRONT</a:t>
            </a:r>
          </a:p>
          <a:p>
            <a:pPr algn="ctr">
              <a:defRPr/>
            </a:pPr>
            <a:r>
              <a:rPr lang="en-US" sz="2449" b="1" dirty="0">
                <a:solidFill>
                  <a:srgbClr val="FF6600"/>
                </a:solidFill>
              </a:rPr>
              <a:t>PROPAGATION</a:t>
            </a:r>
          </a:p>
        </p:txBody>
      </p:sp>
      <p:sp>
        <p:nvSpPr>
          <p:cNvPr id="9" name="Down Arrow 8"/>
          <p:cNvSpPr/>
          <p:nvPr/>
        </p:nvSpPr>
        <p:spPr bwMode="auto">
          <a:xfrm>
            <a:off x="4179920" y="1354161"/>
            <a:ext cx="832767" cy="48929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6432" y="3702946"/>
            <a:ext cx="1273454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Shadow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53362" y="3706855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9907" y="4092465"/>
            <a:ext cx="636188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XRT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12675" y="4092465"/>
            <a:ext cx="107147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 err="1"/>
              <a:t>McXtrace</a:t>
            </a:r>
            <a:endParaRPr lang="en-US" sz="1225" dirty="0"/>
          </a:p>
        </p:txBody>
      </p:sp>
      <p:sp>
        <p:nvSpPr>
          <p:cNvPr id="14" name="TextBox 13"/>
          <p:cNvSpPr txBox="1"/>
          <p:nvPr/>
        </p:nvSpPr>
        <p:spPr>
          <a:xfrm>
            <a:off x="5306478" y="3748989"/>
            <a:ext cx="6372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SRW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40955" y="3811619"/>
            <a:ext cx="83276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PHASE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6478" y="4167003"/>
            <a:ext cx="734477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WISE</a:t>
            </a:r>
          </a:p>
        </p:txBody>
      </p:sp>
      <p:sp>
        <p:nvSpPr>
          <p:cNvPr id="18" name="Donut 17"/>
          <p:cNvSpPr/>
          <p:nvPr/>
        </p:nvSpPr>
        <p:spPr bwMode="auto">
          <a:xfrm>
            <a:off x="4865792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Donut 20"/>
          <p:cNvSpPr/>
          <p:nvPr/>
        </p:nvSpPr>
        <p:spPr bwMode="auto">
          <a:xfrm>
            <a:off x="1191246" y="2572745"/>
            <a:ext cx="3079403" cy="2180750"/>
          </a:xfrm>
          <a:prstGeom prst="donut">
            <a:avLst>
              <a:gd name="adj" fmla="val 2576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Left-Right-Up Arrow 16"/>
          <p:cNvSpPr/>
          <p:nvPr/>
        </p:nvSpPr>
        <p:spPr bwMode="auto">
          <a:xfrm>
            <a:off x="3934735" y="2475535"/>
            <a:ext cx="1224848" cy="1028268"/>
          </a:xfrm>
          <a:prstGeom prst="leftRightUpArrow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defTabSz="305678">
              <a:defRPr/>
            </a:pPr>
            <a:endParaRPr lang="en-US" sz="1225"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2630" y="4307426"/>
            <a:ext cx="951905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WOFRY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72013" y="3886157"/>
            <a:ext cx="841543" cy="280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sz="1225" dirty="0"/>
              <a:t>COMSYL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4534" y="4839765"/>
            <a:ext cx="727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Incorerent</a:t>
            </a:r>
            <a:r>
              <a:rPr lang="en-US" dirty="0"/>
              <a:t> X-ray beams                             Fully coherent X-ray beams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F61D9-5006-4363-B646-7F6F16212050}"/>
              </a:ext>
            </a:extLst>
          </p:cNvPr>
          <p:cNvSpPr txBox="1"/>
          <p:nvPr/>
        </p:nvSpPr>
        <p:spPr>
          <a:xfrm>
            <a:off x="1074534" y="170481"/>
            <a:ext cx="703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X-ray optics for synchrotron and XFEL beamlines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7039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93" y="1716658"/>
            <a:ext cx="6206644" cy="3207269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>
                <a:solidFill>
                  <a:srgbClr val="FFFFFF"/>
                </a:solidFill>
              </a:rPr>
              <a:t>From theory to software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12</a:t>
            </a:fld>
            <a:endParaRPr sz="800" b="1">
              <a:solidFill>
                <a:srgbClr val="132577"/>
              </a:solidFill>
            </a:endParaRPr>
          </a:p>
        </p:txBody>
      </p:sp>
      <p:pic>
        <p:nvPicPr>
          <p:cNvPr id="106" name="image1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10" y="1531481"/>
            <a:ext cx="2040865" cy="1454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17.png" descr="\begin{align}&#10;\frac{\partial^2 \mathbf{E}}{\partial t^2} - c_0^2 \cdot \nabla^2 \mathbf{E} &amp;= 0\\&#10;\frac{\partial^2 \mathbf{B}}{\partial t^2} - c_0^2 \cdot \nabla^2 \mathbf{B} &amp;= 0&#10;\end{align}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24498" y="4015776"/>
            <a:ext cx="1435747" cy="803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18.png" descr=" (\nabla^2 + k^2)\mathbf{E} = 0,\, \mathbf{B} = -\frac{i}{k} \nabla \times \mathbf{E},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2034" y="2825911"/>
            <a:ext cx="2189214" cy="324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14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308959" y="4598191"/>
            <a:ext cx="1958528" cy="1918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19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92781" y="2363616"/>
            <a:ext cx="3159169" cy="1895501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27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0918" y="1675734"/>
            <a:ext cx="2008716" cy="5431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E955A0-8BFA-4C0A-9D9D-687EAA847AE0}"/>
              </a:ext>
            </a:extLst>
          </p:cNvPr>
          <p:cNvSpPr txBox="1"/>
          <p:nvPr/>
        </p:nvSpPr>
        <p:spPr>
          <a:xfrm>
            <a:off x="6850251" y="622801"/>
            <a:ext cx="1870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Propagation of one </a:t>
            </a:r>
            <a:r>
              <a:rPr lang="en-US" dirty="0" err="1"/>
              <a:t>wavefront</a:t>
            </a:r>
            <a:r>
              <a:rPr lang="en-US" dirty="0"/>
              <a:t>.</a:t>
            </a:r>
          </a:p>
          <a:p>
            <a:r>
              <a:rPr lang="en-US" dirty="0"/>
              <a:t>One </a:t>
            </a:r>
            <a:r>
              <a:rPr lang="en-US" dirty="0" err="1"/>
              <a:t>wavefront</a:t>
            </a:r>
            <a:r>
              <a:rPr lang="en-US" dirty="0"/>
              <a:t> is coherent by nature.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6FA9F-64F2-4FA1-8110-3059DCB15F47}"/>
              </a:ext>
            </a:extLst>
          </p:cNvPr>
          <p:cNvSpPr txBox="1"/>
          <p:nvPr/>
        </p:nvSpPr>
        <p:spPr>
          <a:xfrm>
            <a:off x="6850251" y="4417017"/>
            <a:ext cx="2113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dirty="0" err="1"/>
              <a:t>wavefront</a:t>
            </a:r>
            <a:r>
              <a:rPr lang="en-US" dirty="0"/>
              <a:t> is approximated by a ray. Many rays are summed up to form a beam, that is incoherent.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53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/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47428" y="2709481"/>
            <a:ext cx="3419487" cy="228878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97899" y="622800"/>
            <a:ext cx="7897956" cy="99818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lang="en-US" sz="1800" b="1" cap="all" dirty="0">
                <a:solidFill>
                  <a:srgbClr val="0070C0"/>
                </a:solidFill>
              </a:rPr>
              <a:t>At HIGH ENERGIES, WE ARE FAR FROM DIFFRACTION-LIMIT (=FULLY COHERENCE)</a:t>
            </a:r>
            <a:r>
              <a:rPr sz="1800" b="1" cap="all" dirty="0">
                <a:solidFill>
                  <a:srgbClr val="0070C0"/>
                </a:solidFill>
              </a:rPr>
              <a:t> </a:t>
            </a:r>
            <a:r>
              <a:rPr lang="en-US" sz="1800" b="1" cap="all" dirty="0">
                <a:solidFill>
                  <a:srgbClr val="0070C0"/>
                </a:solidFill>
              </a:rPr>
              <a:t> </a:t>
            </a:r>
            <a:br>
              <a:rPr lang="en-US" sz="2000" dirty="0">
                <a:solidFill>
                  <a:srgbClr val="0070C0"/>
                </a:solidFill>
              </a:rPr>
            </a:br>
            <a:br>
              <a:rPr lang="en-US" sz="2000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</a:rPr>
              <a:t>THEREFORE, ANY BEAMLINE SIMULATION MUST START WITH RAY TRACING (INCOHERENT BEAMS)</a:t>
            </a:r>
            <a:endParaRPr sz="1800" b="1" cap="all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25829" y="3198235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3.13 %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68497" y="4396051"/>
            <a:ext cx="57002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0.18 %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65" y="2182613"/>
            <a:ext cx="4991100" cy="358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1769" y="5858608"/>
            <a:ext cx="30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ESRF Orange book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02665" y="5003954"/>
            <a:ext cx="393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COMSYL calculation</a:t>
            </a:r>
          </a:p>
          <a:p>
            <a:r>
              <a:rPr lang="en-US" dirty="0">
                <a:solidFill>
                  <a:srgbClr val="0070C0"/>
                </a:solidFill>
              </a:rPr>
              <a:t>U17 2m @ 17 </a:t>
            </a:r>
            <a:r>
              <a:rPr lang="en-US" dirty="0" err="1">
                <a:solidFill>
                  <a:srgbClr val="0070C0"/>
                </a:solidFill>
              </a:rPr>
              <a:t>keV</a:t>
            </a:r>
            <a:r>
              <a:rPr lang="en-US" dirty="0">
                <a:solidFill>
                  <a:srgbClr val="0070C0"/>
                </a:solidFill>
              </a:rPr>
              <a:t> (K=0.4842) L=2m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3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46204D30-2F5F-48F8-854D-1279E3A2E3A4}"/>
              </a:ext>
            </a:extLst>
          </p:cNvPr>
          <p:cNvSpPr/>
          <p:nvPr/>
        </p:nvSpPr>
        <p:spPr>
          <a:xfrm>
            <a:off x="5321300" y="2433638"/>
            <a:ext cx="2174875" cy="355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>
            <a:extLst>
              <a:ext uri="{FF2B5EF4-FFF2-40B4-BE49-F238E27FC236}">
                <a16:creationId xmlns:a16="http://schemas.microsoft.com/office/drawing/2014/main" id="{FE0119E1-842C-466B-AE5D-8584EE0C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75" y="125413"/>
            <a:ext cx="8237538" cy="496887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cap="none">
                <a:solidFill>
                  <a:srgbClr val="000000"/>
                </a:solidFill>
              </a:defRPr>
            </a:pPr>
            <a:r>
              <a:rPr lang="en-US" dirty="0">
                <a:sym typeface="Arial"/>
              </a:rPr>
              <a:t>Typical coherence beamline</a:t>
            </a:r>
            <a:endParaRPr dirty="0">
              <a:sym typeface="Arial"/>
            </a:endParaRPr>
          </a:p>
        </p:txBody>
      </p:sp>
      <p:sp>
        <p:nvSpPr>
          <p:cNvPr id="10243" name="Shape 90">
            <a:extLst>
              <a:ext uri="{FF2B5EF4-FFF2-40B4-BE49-F238E27FC236}">
                <a16:creationId xmlns:a16="http://schemas.microsoft.com/office/drawing/2014/main" id="{26E2E114-CEFE-4A56-ACAA-CA5C36D80B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9388" y="6483350"/>
            <a:ext cx="414337" cy="212725"/>
          </a:xfr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E2CB1CDF-B07F-4DED-AB60-A0FB95508552}" type="slidenum">
              <a:rPr lang="en-US" altLang="en-US" sz="800">
                <a:solidFill>
                  <a:srgbClr val="132577"/>
                </a:solidFill>
              </a:rPr>
              <a:pPr eaLnBrk="1" hangingPunct="1"/>
              <a:t>14</a:t>
            </a:fld>
            <a:endParaRPr lang="en-US" altLang="en-US" sz="800">
              <a:solidFill>
                <a:srgbClr val="132577"/>
              </a:solidFill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27F398D6-651F-406D-B964-C48A61C4E454}"/>
              </a:ext>
            </a:extLst>
          </p:cNvPr>
          <p:cNvSpPr/>
          <p:nvPr/>
        </p:nvSpPr>
        <p:spPr>
          <a:xfrm rot="5400000">
            <a:off x="3047207" y="1299369"/>
            <a:ext cx="2481262" cy="4483100"/>
          </a:xfrm>
          <a:prstGeom prst="ben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8544914-789C-4DC4-8EB7-97A70E1D1733}"/>
              </a:ext>
            </a:extLst>
          </p:cNvPr>
          <p:cNvSpPr/>
          <p:nvPr/>
        </p:nvSpPr>
        <p:spPr>
          <a:xfrm>
            <a:off x="2046288" y="2522538"/>
            <a:ext cx="5618162" cy="179387"/>
          </a:xfrm>
          <a:prstGeom prst="rightArrow">
            <a:avLst/>
          </a:prstGeom>
          <a:solidFill>
            <a:schemeClr val="accent2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 anchor="ctr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6" name="Picture 7">
            <a:extLst>
              <a:ext uri="{FF2B5EF4-FFF2-40B4-BE49-F238E27FC236}">
                <a16:creationId xmlns:a16="http://schemas.microsoft.com/office/drawing/2014/main" id="{88E2C08D-1E63-4D73-B3AA-B14DBEBEA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325" y="2136775"/>
            <a:ext cx="1044575" cy="104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8">
            <a:extLst>
              <a:ext uri="{FF2B5EF4-FFF2-40B4-BE49-F238E27FC236}">
                <a16:creationId xmlns:a16="http://schemas.microsoft.com/office/drawing/2014/main" id="{EFE21E8A-959E-47A4-B2A9-2ED12ED48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4873625"/>
            <a:ext cx="1824037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9">
            <a:extLst>
              <a:ext uri="{FF2B5EF4-FFF2-40B4-BE49-F238E27FC236}">
                <a16:creationId xmlns:a16="http://schemas.microsoft.com/office/drawing/2014/main" id="{DC8AC40B-C2B0-4577-9087-E7AFA094FC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60550"/>
            <a:ext cx="1658937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F0662B-E6DD-41C6-B152-72360FA73C63}"/>
              </a:ext>
            </a:extLst>
          </p:cNvPr>
          <p:cNvSpPr txBox="1"/>
          <p:nvPr/>
        </p:nvSpPr>
        <p:spPr>
          <a:xfrm>
            <a:off x="7258050" y="3405188"/>
            <a:ext cx="1593850" cy="6477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much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Coherent ?</a:t>
            </a: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054F4-3201-4621-A03E-F1EBC05A96D2}"/>
              </a:ext>
            </a:extLst>
          </p:cNvPr>
          <p:cNvSpPr txBox="1"/>
          <p:nvPr/>
        </p:nvSpPr>
        <p:spPr>
          <a:xfrm>
            <a:off x="6875463" y="5319713"/>
            <a:ext cx="1236662" cy="368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Incoherent</a:t>
            </a: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B5FB6-8A13-4080-B676-759983A79543}"/>
              </a:ext>
            </a:extLst>
          </p:cNvPr>
          <p:cNvSpPr txBox="1"/>
          <p:nvPr/>
        </p:nvSpPr>
        <p:spPr>
          <a:xfrm>
            <a:off x="1408113" y="1503363"/>
            <a:ext cx="2676525" cy="369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Partial coherence optics</a:t>
            </a: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Hierarchical approach to study </a:t>
            </a:r>
            <a:r>
              <a:rPr lang="en-US" dirty="0" err="1"/>
              <a:t>beamline</a:t>
            </a:r>
            <a:r>
              <a:rPr lang="en-US" dirty="0"/>
              <a:t> optics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38765"/>
            <a:ext cx="7919634" cy="5356503"/>
          </a:xfrm>
        </p:spPr>
        <p:txBody>
          <a:bodyPr/>
          <a:lstStyle/>
          <a:p>
            <a:r>
              <a:rPr lang="en-US" sz="2800" dirty="0"/>
              <a:t>Hand calculations (sizes divergences and distances define magnification, optical element </a:t>
            </a:r>
            <a:r>
              <a:rPr lang="en-US" sz="2800" dirty="0" err="1"/>
              <a:t>reflectivities</a:t>
            </a:r>
            <a:r>
              <a:rPr lang="en-US" sz="2800" dirty="0"/>
              <a:t>)</a:t>
            </a:r>
          </a:p>
          <a:p>
            <a:r>
              <a:rPr lang="en-US" sz="2800" dirty="0"/>
              <a:t>Ray tracing (starting from point sources, monochromatic beams, ideal optics, etc. then integrate finite sizes, </a:t>
            </a:r>
            <a:r>
              <a:rPr lang="en-US" sz="2800" dirty="0" err="1"/>
              <a:t>polychromaticity</a:t>
            </a:r>
            <a:r>
              <a:rPr lang="en-US" sz="2800" dirty="0"/>
              <a:t>, real optics with surface errors)</a:t>
            </a:r>
          </a:p>
          <a:p>
            <a:r>
              <a:rPr lang="en-US" sz="2800" dirty="0"/>
              <a:t>If coherence is important, apply wave optics</a:t>
            </a:r>
          </a:p>
          <a:p>
            <a:pPr lvl="1"/>
            <a:r>
              <a:rPr lang="en-US" sz="2400" dirty="0"/>
              <a:t>Hybrid method: corrections to ray tracing</a:t>
            </a:r>
          </a:p>
          <a:p>
            <a:pPr lvl="1"/>
            <a:r>
              <a:rPr lang="en-US" sz="2400" dirty="0"/>
              <a:t>1D prototyping (fast)</a:t>
            </a:r>
          </a:p>
          <a:p>
            <a:pPr lvl="1"/>
            <a:r>
              <a:rPr lang="en-US" sz="2400" dirty="0"/>
              <a:t>2D full simulation</a:t>
            </a:r>
          </a:p>
          <a:p>
            <a:pPr lvl="1"/>
            <a:r>
              <a:rPr lang="en-US" sz="2400" dirty="0"/>
              <a:t>Partial coherence (</a:t>
            </a:r>
            <a:r>
              <a:rPr lang="en-US" sz="2400" dirty="0" err="1"/>
              <a:t>multielectron</a:t>
            </a:r>
            <a:r>
              <a:rPr lang="en-US" sz="2400" dirty="0"/>
              <a:t>, coherent mode decomposition)</a:t>
            </a:r>
          </a:p>
        </p:txBody>
      </p:sp>
    </p:spTree>
    <p:extLst>
      <p:ext uri="{BB962C8B-B14F-4D97-AF65-F5344CB8AC3E}">
        <p14:creationId xmlns:p14="http://schemas.microsoft.com/office/powerpoint/2010/main" val="3998465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7F7F7F"/>
                </a:solidFill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tracing SR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378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95914" y="216394"/>
            <a:ext cx="7886700" cy="9941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Source emission (XOPPY)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37720" y="1909029"/>
            <a:ext cx="6172200" cy="4440657"/>
          </a:xfrm>
        </p:spPr>
        <p:txBody>
          <a:bodyPr/>
          <a:lstStyle/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spectrum (flux or power versus E)</a:t>
            </a:r>
          </a:p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power density (power versus X,Y)</a:t>
            </a:r>
          </a:p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X,Y,E)</a:t>
            </a:r>
          </a:p>
          <a:p>
            <a:r>
              <a:rPr lang="en-US" altLang="en-US" sz="1800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1800" dirty="0">
                <a:ea typeface="ＭＳ Ｐゴシック" panose="020B0600070205080204" pitchFamily="34" charset="-128"/>
              </a:rPr>
              <a:t> tuning curves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Wiggler spectrum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X,Y,E)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BM Spectrum (flux/power </a:t>
            </a:r>
            <a:r>
              <a:rPr lang="en-US" altLang="en-US" sz="1800" dirty="0" err="1">
                <a:ea typeface="ＭＳ Ｐゴシック" panose="020B0600070205080204" pitchFamily="34" charset="-128"/>
              </a:rPr>
              <a:t>vs</a:t>
            </a:r>
            <a:r>
              <a:rPr lang="en-US" altLang="en-US" sz="1800" dirty="0">
                <a:ea typeface="ＭＳ Ｐゴシック" panose="020B0600070205080204" pitchFamily="34" charset="-128"/>
              </a:rPr>
              <a:t> E, angle)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Others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26" y="1470101"/>
            <a:ext cx="32893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15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95914" y="581163"/>
            <a:ext cx="7886700" cy="99417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Optical elements (XOPPY)</a:t>
            </a:r>
            <a:endParaRPr lang="en-GB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143000" y="1920478"/>
            <a:ext cx="6172200" cy="3394472"/>
          </a:xfrm>
        </p:spPr>
        <p:txBody>
          <a:bodyPr/>
          <a:lstStyle/>
          <a:p>
            <a:r>
              <a:rPr lang="en-US" altLang="en-US" sz="1800" dirty="0">
                <a:ea typeface="ＭＳ Ｐゴシック" panose="020B0600070205080204" pitchFamily="34" charset="-128"/>
              </a:rPr>
              <a:t>Attenuators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Mirrors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Multilayers</a:t>
            </a:r>
          </a:p>
          <a:p>
            <a:endParaRPr lang="en-US" altLang="en-US" sz="1800" dirty="0">
              <a:ea typeface="ＭＳ Ｐゴシック" panose="020B0600070205080204" pitchFamily="34" charset="-128"/>
            </a:endParaRPr>
          </a:p>
          <a:p>
            <a:r>
              <a:rPr lang="en-US" altLang="en-US" sz="1800" dirty="0">
                <a:ea typeface="ＭＳ Ｐゴシック" panose="020B0600070205080204" pitchFamily="34" charset="-128"/>
              </a:rPr>
              <a:t>Crystals</a:t>
            </a:r>
          </a:p>
          <a:p>
            <a:endParaRPr lang="en-GB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703" y="1575335"/>
            <a:ext cx="3251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5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89" y="124564"/>
            <a:ext cx="8557481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>
                <a:solidFill>
                  <a:srgbClr val="006BA6"/>
                </a:solidFill>
                <a:latin typeface="Calibri"/>
              </a:rPr>
              <a:t>Undulator</a:t>
            </a: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 Memorandum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19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45" y="958468"/>
            <a:ext cx="1940855" cy="21462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794" y="958468"/>
            <a:ext cx="1759847" cy="2206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435" y="3665445"/>
            <a:ext cx="2292781" cy="22927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57810" y="672552"/>
            <a:ext cx="758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Undulator</a:t>
            </a:r>
            <a:r>
              <a:rPr lang="en-US" dirty="0"/>
              <a:t> emission, after classical electrodynamics (e.g., Jackson,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85479" y="4104597"/>
            <a:ext cx="163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resonance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942" y="1041884"/>
            <a:ext cx="2141537" cy="5587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2088" y="2247469"/>
            <a:ext cx="2383994" cy="9177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227" y="1724454"/>
            <a:ext cx="1704975" cy="711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83227" y="2417750"/>
            <a:ext cx="205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e</a:t>
            </a:r>
            <a:r>
              <a:rPr lang="en-US" i="1" dirty="0"/>
              <a:t>c</a:t>
            </a:r>
            <a:r>
              <a:rPr lang="en-US" i="1" baseline="30000" dirty="0"/>
              <a:t>2</a:t>
            </a:r>
            <a:r>
              <a:rPr lang="en-US" dirty="0"/>
              <a:t> = 0.51 MeV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2" y="3430783"/>
            <a:ext cx="3348046" cy="30114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350" y="1041884"/>
            <a:ext cx="3909261" cy="6825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569641" y="3314809"/>
            <a:ext cx="336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resonance approximation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381926" y="3684141"/>
            <a:ext cx="3762074" cy="2473025"/>
            <a:chOff x="4921983" y="3391294"/>
            <a:chExt cx="3764610" cy="267815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30088" y="3391294"/>
              <a:ext cx="3286568" cy="2541612"/>
            </a:xfrm>
            <a:prstGeom prst="rect">
              <a:avLst/>
            </a:prstGeom>
          </p:spPr>
        </p:pic>
        <p:graphicFrame>
          <p:nvGraphicFramePr>
            <p:cNvPr id="26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7694343"/>
                </p:ext>
              </p:extLst>
            </p:nvPr>
          </p:nvGraphicFramePr>
          <p:xfrm>
            <a:off x="7052829" y="3589110"/>
            <a:ext cx="1633764" cy="559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64" name="Equation" r:id="rId12" imgW="1333500" imgH="457200" progId="Equation.DSMT4">
                    <p:embed/>
                  </p:oleObj>
                </mc:Choice>
                <mc:Fallback>
                  <p:oleObj name="Equation" r:id="rId12" imgW="13335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52829" y="3589110"/>
                          <a:ext cx="1633764" cy="559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TextBox 26"/>
            <p:cNvSpPr txBox="1"/>
            <p:nvPr/>
          </p:nvSpPr>
          <p:spPr>
            <a:xfrm>
              <a:off x="4921983" y="5854005"/>
              <a:ext cx="3764610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algn="l" rtl="0" latinLnBrk="1" hangingPunct="0"/>
              <a:r>
                <a:rPr lang="en-US" sz="800" dirty="0" err="1"/>
                <a:t>Onuki</a:t>
              </a:r>
              <a:r>
                <a:rPr lang="en-US" sz="800" dirty="0"/>
                <a:t> &amp; </a:t>
              </a:r>
              <a:r>
                <a:rPr lang="en-US" sz="800" dirty="0" err="1"/>
                <a:t>Elleaume</a:t>
              </a:r>
              <a:r>
                <a:rPr lang="en-US" sz="800" dirty="0"/>
                <a:t> </a:t>
              </a:r>
              <a:r>
                <a:rPr lang="en-US" sz="800" dirty="0" err="1"/>
                <a:t>Undulators</a:t>
              </a:r>
              <a:r>
                <a:rPr lang="en-US" sz="800" dirty="0"/>
                <a:t>, Wigglers  and their applications, CRC press, 2002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36E698A-13AC-421E-B7AE-2A834D52D620}"/>
              </a:ext>
            </a:extLst>
          </p:cNvPr>
          <p:cNvSpPr txBox="1"/>
          <p:nvPr/>
        </p:nvSpPr>
        <p:spPr>
          <a:xfrm>
            <a:off x="837674" y="3866806"/>
            <a:ext cx="201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Slit (2.1 x 1 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9FAE1F0-DEDF-41A0-9F06-14358B6661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95600" y="4562810"/>
            <a:ext cx="1356826" cy="12843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8B8B268-3763-40DA-B974-F087396E2362}"/>
              </a:ext>
            </a:extLst>
          </p:cNvPr>
          <p:cNvSpPr txBox="1"/>
          <p:nvPr/>
        </p:nvSpPr>
        <p:spPr>
          <a:xfrm>
            <a:off x="1689227" y="473639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Slit (10 x 10 mm</a:t>
            </a:r>
            <a:r>
              <a:rPr lang="en-US" sz="1400" baseline="30000" dirty="0"/>
              <a:t>2</a:t>
            </a:r>
            <a:r>
              <a:rPr lang="en-US" dirty="0"/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9A8896-6B59-44BE-91A6-E87DF290D8D3}"/>
              </a:ext>
            </a:extLst>
          </p:cNvPr>
          <p:cNvCxnSpPr/>
          <p:nvPr/>
        </p:nvCxnSpPr>
        <p:spPr>
          <a:xfrm flipH="1">
            <a:off x="2321983" y="2813980"/>
            <a:ext cx="1487811" cy="2544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88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" grpId="0"/>
      <p:bldP spid="21" grpId="0"/>
      <p:bldP spid="23" grpId="0"/>
      <p:bldP spid="28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ea typeface="ＭＳ Ｐゴシック" pitchFamily="34" charset="-128"/>
              </a:rPr>
              <a:t>ShadowOUI</a:t>
            </a:r>
            <a:r>
              <a:rPr lang="en-US" sz="2800" dirty="0">
                <a:ea typeface="ＭＳ Ｐゴシック" pitchFamily="34" charset="-128"/>
              </a:rPr>
              <a:t>: Ray tracing SR </a:t>
            </a:r>
            <a:r>
              <a:rPr lang="en-US" sz="2800" dirty="0" err="1">
                <a:ea typeface="ＭＳ Ｐゴシック" pitchFamily="34" charset="-128"/>
              </a:rPr>
              <a:t>beamlines</a:t>
            </a:r>
            <a:endParaRPr lang="en-US" sz="2800" dirty="0">
              <a:ea typeface="ＭＳ Ｐゴシック" pitchFamily="34" charset="-128"/>
            </a:endParaRPr>
          </a:p>
          <a:p>
            <a:pPr lvl="1"/>
            <a:r>
              <a:rPr lang="en-US" sz="2400" dirty="0"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ea typeface="ＭＳ Ｐゴシック" pitchFamily="34" charset="-128"/>
              </a:rPr>
              <a:t>Introduction to Partial coherence</a:t>
            </a:r>
            <a:endParaRPr lang="en-US" sz="200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589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/>
              <a:t>Courtesy: Boaz Nash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2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-21360"/>
            <a:ext cx="8395920" cy="793406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>
                <a:solidFill>
                  <a:srgbClr val="006BA6"/>
                </a:solidFill>
                <a:latin typeface="Calibri"/>
              </a:rPr>
              <a:t>Undulators</a:t>
            </a: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: Power and spectral calculations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24312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21</a:t>
            </a:fld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7" y="1106002"/>
            <a:ext cx="8166843" cy="17310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63964"/>
            <a:ext cx="5095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Maximum power is obtained at highest K (or B) corresponding to the minimum photon energy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spectral range covered by </a:t>
            </a:r>
            <a:r>
              <a:rPr lang="en-US" dirty="0" err="1"/>
              <a:t>undulator</a:t>
            </a:r>
            <a:r>
              <a:rPr lang="en-US" dirty="0"/>
              <a:t> is shown by the Tuning Curves.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811" y="3943597"/>
            <a:ext cx="2324339" cy="221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08" y="3827052"/>
            <a:ext cx="1635016" cy="26731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724" y="2794000"/>
            <a:ext cx="13716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44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0" y="977114"/>
            <a:ext cx="3678220" cy="3154186"/>
          </a:xfrm>
          <a:prstGeom prst="rect">
            <a:avLst/>
          </a:prstGeom>
        </p:spPr>
      </p:pic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718" y="3921625"/>
            <a:ext cx="56235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Calculate on aperture large enough to accept all the radiation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Select “modify slit” to calculate power on smaller slit and to calculate power density on mirror surface</a:t>
            </a:r>
          </a:p>
        </p:txBody>
      </p:sp>
      <p:sp>
        <p:nvSpPr>
          <p:cNvPr id="10" name="Cube 9"/>
          <p:cNvSpPr/>
          <p:nvPr/>
        </p:nvSpPr>
        <p:spPr>
          <a:xfrm rot="21058352">
            <a:off x="5685811" y="3203190"/>
            <a:ext cx="3529409" cy="755776"/>
          </a:xfrm>
          <a:prstGeom prst="cube">
            <a:avLst>
              <a:gd name="adj" fmla="val 836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6200000">
            <a:off x="5917411" y="2343252"/>
            <a:ext cx="377829" cy="2365703"/>
          </a:xfrm>
          <a:prstGeom prst="ca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046889">
            <a:off x="6336520" y="3387904"/>
            <a:ext cx="1728192" cy="3322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89177" y="3335807"/>
            <a:ext cx="755404" cy="13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1046889">
            <a:off x="6455097" y="3433962"/>
            <a:ext cx="1504781" cy="2262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1046889">
            <a:off x="6783528" y="3485722"/>
            <a:ext cx="793747" cy="1104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27712" y="2303938"/>
            <a:ext cx="306044" cy="367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57167" y="1844905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sigma 1.32 mm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76" y="773013"/>
            <a:ext cx="2624070" cy="22475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92801" y="983867"/>
            <a:ext cx="165004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Mask</a:t>
            </a:r>
          </a:p>
          <a:p>
            <a:r>
              <a:rPr lang="en-US" dirty="0"/>
              <a:t>2x2 mm @ 25.4,=m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2.1x2.1 @ 28m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092" y="4293238"/>
            <a:ext cx="2899055" cy="243187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8344130" y="4042800"/>
            <a:ext cx="630506" cy="76920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25726" y="2862158"/>
            <a:ext cx="165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Mirror:</a:t>
            </a:r>
          </a:p>
          <a:p>
            <a:r>
              <a:rPr lang="en-US" dirty="0"/>
              <a:t>400mm</a:t>
            </a:r>
          </a:p>
          <a:p>
            <a:r>
              <a:rPr lang="en-US" dirty="0"/>
              <a:t>2.1mm (mask)</a:t>
            </a:r>
          </a:p>
        </p:txBody>
      </p:sp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Power density (Power </a:t>
            </a:r>
            <a:r>
              <a:rPr lang="en-US" sz="3800" b="1" strike="noStrike" spc="-1" dirty="0" err="1">
                <a:solidFill>
                  <a:srgbClr val="006BA6"/>
                </a:solidFill>
                <a:latin typeface="Calibri"/>
              </a:rPr>
              <a:t>vs</a:t>
            </a: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 X and Y)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261" y="145642"/>
            <a:ext cx="1004042" cy="8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3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7415" y="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09" y="873735"/>
            <a:ext cx="2740523" cy="2594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678" y="3428751"/>
            <a:ext cx="2887103" cy="2604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7195" y="537145"/>
            <a:ext cx="264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Slit (10 x 10 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5360" y="464998"/>
            <a:ext cx="201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Slit (2.1 x 1 mm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390" y="928538"/>
            <a:ext cx="2783160" cy="2503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026" y="3541934"/>
            <a:ext cx="2656991" cy="2374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550" y="73810"/>
            <a:ext cx="1689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526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352" y="78894"/>
            <a:ext cx="9449812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6BA6"/>
                </a:solidFill>
                <a:latin typeface="Calibri"/>
              </a:rPr>
              <a:t>Spectral response of mirrors and attenuators (filters)</a:t>
            </a:r>
            <a:endParaRPr lang="en-US" sz="32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5727240" y="6426720"/>
            <a:ext cx="305721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 ANL APS - December 11-13, 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1793" y="1153704"/>
            <a:ext cx="2484276" cy="268965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2" idx="1"/>
          </p:cNvCxnSpPr>
          <p:nvPr/>
        </p:nvCxnSpPr>
        <p:spPr>
          <a:xfrm flipV="1">
            <a:off x="3371607" y="3929834"/>
            <a:ext cx="904460" cy="6290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376398" y="2738507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93411" y="784372"/>
            <a:ext cx="368052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Interaction of radiation with matter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71425" y="785052"/>
            <a:ext cx="1284486" cy="662608"/>
            <a:chOff x="647564" y="1346765"/>
            <a:chExt cx="79208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XOPPY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3605035" y="2233410"/>
            <a:ext cx="108012" cy="1040214"/>
          </a:xfrm>
          <a:prstGeom prst="rect">
            <a:avLst/>
          </a:prstGeom>
          <a:solidFill>
            <a:srgbClr val="AF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41965" y="2067655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25095" y="2067656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05035" y="194970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13047" y="194537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28836" y="1634147"/>
            <a:ext cx="9171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0.4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1033" y="3239279"/>
            <a:ext cx="91719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00785" y="2369175"/>
            <a:ext cx="11977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 flipV="1">
            <a:off x="2007967" y="4558922"/>
            <a:ext cx="1363640" cy="224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4370248">
            <a:off x="3276882" y="4271545"/>
            <a:ext cx="243295" cy="8072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886267" y="4152406"/>
            <a:ext cx="119774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416902" y="4244378"/>
            <a:ext cx="1014701" cy="421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416902" y="4620064"/>
            <a:ext cx="1102252" cy="456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56383" y="4331804"/>
            <a:ext cx="12829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Mirror Angle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92866" y="4886090"/>
            <a:ext cx="9171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Ni coating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793" y="3940057"/>
            <a:ext cx="2432640" cy="26050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084"/>
            <a:ext cx="3201033" cy="12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90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/>
          <p:cNvSpPr txBox="1"/>
          <p:nvPr/>
        </p:nvSpPr>
        <p:spPr>
          <a:xfrm>
            <a:off x="374490" y="78671"/>
            <a:ext cx="876951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rgbClr val="006BA6"/>
                </a:solidFill>
                <a:latin typeface="Calibri"/>
              </a:rPr>
              <a:t>Combined (X,Y,E) effect of optical elements</a:t>
            </a:r>
            <a:endParaRPr lang="en-US" sz="3200" b="0" strike="noStrike" spc="-1" dirty="0">
              <a:solidFill>
                <a:srgbClr val="003859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20" y="1221311"/>
            <a:ext cx="5746493" cy="2845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A3CB-944D-468E-A247-12B8B7C1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692" y="3952068"/>
            <a:ext cx="4669388" cy="217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08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302" y="38584"/>
            <a:ext cx="1079500" cy="1092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681" y="3808921"/>
            <a:ext cx="2918735" cy="2510741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758926" y="48014"/>
            <a:ext cx="876951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strike="noStrike" spc="-1" dirty="0">
                <a:solidFill>
                  <a:srgbClr val="006BA6"/>
                </a:solidFill>
                <a:latin typeface="Calibri"/>
              </a:rPr>
              <a:t>Crystals: </a:t>
            </a:r>
            <a:r>
              <a:rPr lang="en-US" sz="3200" b="1" strike="noStrike" spc="-1" dirty="0" err="1">
                <a:solidFill>
                  <a:srgbClr val="006BA6"/>
                </a:solidFill>
                <a:latin typeface="Calibri"/>
              </a:rPr>
              <a:t>Zachariasen</a:t>
            </a:r>
            <a:r>
              <a:rPr lang="en-US" sz="3200" b="1" strike="noStrike" spc="-1" dirty="0">
                <a:solidFill>
                  <a:srgbClr val="006BA6"/>
                </a:solidFill>
                <a:latin typeface="Calibri"/>
              </a:rPr>
              <a:t> treatment for plane crystals</a:t>
            </a:r>
            <a:endParaRPr lang="en-US" sz="32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4" descr="spie_crys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2020" y="712400"/>
            <a:ext cx="2220951" cy="256743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3059" y="1076304"/>
            <a:ext cx="2614613" cy="2514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237" y="3375108"/>
            <a:ext cx="2349261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64187" y="3125123"/>
            <a:ext cx="2105825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1332" y="1162468"/>
            <a:ext cx="1974755" cy="12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4300" y="1990560"/>
            <a:ext cx="3079781" cy="11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87326" y="2782649"/>
            <a:ext cx="2393457" cy="73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22341" y="3422641"/>
            <a:ext cx="1986192" cy="69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8327" y="4042800"/>
            <a:ext cx="2747232" cy="2349250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02196" y="584684"/>
            <a:ext cx="2746772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728048" y="528667"/>
            <a:ext cx="3192065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16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2524" y="-57136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Crystals: Rocking curves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6469" y="558722"/>
            <a:ext cx="1404403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226258" y="1825827"/>
            <a:ext cx="740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rocking curve is the </a:t>
            </a:r>
            <a:r>
              <a:rPr lang="en-US" b="1" dirty="0">
                <a:solidFill>
                  <a:srgbClr val="FF0000"/>
                </a:solidFill>
              </a:rPr>
              <a:t>CONVOLUTION</a:t>
            </a:r>
            <a:r>
              <a:rPr lang="en-US" dirty="0">
                <a:solidFill>
                  <a:srgbClr val="FF0000"/>
                </a:solidFill>
              </a:rPr>
              <a:t> of the two diffraction profiles. 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441393" y="630730"/>
            <a:ext cx="189021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08456" y="594726"/>
            <a:ext cx="189021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57417" y="594726"/>
            <a:ext cx="513057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441393" y="918762"/>
            <a:ext cx="567063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036348" y="1134786"/>
            <a:ext cx="351039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71363" y="1134786"/>
            <a:ext cx="351039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1693" y="414707"/>
            <a:ext cx="1583984" cy="13786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306815" y="5500869"/>
            <a:ext cx="7321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a full discussion about rocking curves see: </a:t>
            </a:r>
            <a:r>
              <a:rPr lang="en-US" sz="1400" dirty="0" err="1"/>
              <a:t>Masiello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J. Appl. </a:t>
            </a:r>
            <a:r>
              <a:rPr lang="en-US" sz="1400" dirty="0" err="1"/>
              <a:t>Crystall</a:t>
            </a:r>
            <a:r>
              <a:rPr lang="en-US" sz="1400" dirty="0"/>
              <a:t>. 47, 1304-1314 (2014)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6349" y="3249618"/>
            <a:ext cx="770156" cy="1080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4511" y="3249618"/>
            <a:ext cx="770156" cy="108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6087" y="3187014"/>
            <a:ext cx="864687" cy="11787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002471" y="3528358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FWHM</a:t>
            </a:r>
            <a:r>
              <a:rPr lang="en-US" baseline="-25000" dirty="0"/>
              <a:t>R</a:t>
            </a:r>
            <a:r>
              <a:rPr lang="en-US" dirty="0"/>
              <a:t> = 1 FWHM</a:t>
            </a:r>
            <a:r>
              <a:rPr lang="en-US" baseline="-25000" dirty="0"/>
              <a:t>1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36348" y="4447154"/>
            <a:ext cx="872133" cy="892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94510" y="4483158"/>
            <a:ext cx="872133" cy="892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90655" y="4375147"/>
            <a:ext cx="1295762" cy="1019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81453" y="3429638"/>
            <a:ext cx="342900" cy="444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928337" y="2286915"/>
            <a:ext cx="6404307" cy="842821"/>
            <a:chOff x="1403648" y="4005064"/>
            <a:chExt cx="8539076" cy="8428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55807" y="4103784"/>
              <a:ext cx="3286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FWHM</a:t>
              </a:r>
              <a:r>
                <a:rPr lang="en-US" baseline="-25000" dirty="0"/>
                <a:t>R</a:t>
              </a:r>
              <a:r>
                <a:rPr lang="en-US" dirty="0"/>
                <a:t> = 1.4 FWHM</a:t>
              </a:r>
              <a:r>
                <a:rPr lang="en-US" baseline="-25000" dirty="0"/>
                <a:t>1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08456" y="4627174"/>
            <a:ext cx="342900" cy="444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947122" y="4699182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FWHM</a:t>
            </a:r>
            <a:r>
              <a:rPr lang="en-US" baseline="-25000" dirty="0"/>
              <a:t>R</a:t>
            </a:r>
            <a:r>
              <a:rPr lang="en-US" dirty="0"/>
              <a:t> ~ 1.5 FWHM</a:t>
            </a:r>
            <a:r>
              <a:rPr lang="en-US" baseline="-25000" dirty="0"/>
              <a:t>1</a:t>
            </a:r>
          </a:p>
          <a:p>
            <a:r>
              <a:rPr lang="en-US" baseline="-25000" dirty="0"/>
              <a:t>Si111 8 </a:t>
            </a:r>
            <a:r>
              <a:rPr lang="en-US" baseline="-25000" dirty="0" err="1"/>
              <a:t>keV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466618" y="2466934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66618" y="3475046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93621" y="4519162"/>
            <a:ext cx="37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467415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Mirror reflectivity F1F2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179" y="1389600"/>
            <a:ext cx="6914942" cy="5069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42" y="0"/>
            <a:ext cx="1181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71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74490" y="246960"/>
            <a:ext cx="704187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>
                <a:solidFill>
                  <a:srgbClr val="006BA6"/>
                </a:solidFill>
                <a:latin typeface="Calibri"/>
              </a:rPr>
              <a:t>Multilayer reflectivity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8770410" y="6442200"/>
            <a:ext cx="40203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367" y="1178062"/>
            <a:ext cx="7007430" cy="5287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400" y="9662"/>
            <a:ext cx="15875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69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049" y="3678770"/>
            <a:ext cx="8614238" cy="1470025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  <a:t>Outcome</a:t>
            </a:r>
            <a:br>
              <a:rPr 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ea typeface="ＭＳ Ｐゴシック" pitchFamily="34" charset="-128"/>
              </a:rPr>
            </a:br>
            <a:r>
              <a:rPr lang="en-US" dirty="0">
                <a:ea typeface="ＭＳ Ｐゴシック" pitchFamily="34" charset="-128"/>
              </a:rPr>
              <a:t>Calculate main characteristics of synchrotron sources (dipoles and IDs)</a:t>
            </a: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r>
              <a:rPr lang="en-US" dirty="0">
                <a:solidFill>
                  <a:srgbClr val="FF0000"/>
                </a:solidFill>
                <a:ea typeface="ＭＳ Ｐゴシック" pitchFamily="34" charset="-128"/>
              </a:rPr>
              <a:t>Simulating beamline optics by ray-tracing to obtain main parameters of beam size, energy resolution and flux</a:t>
            </a: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r>
              <a:rPr lang="en-US" sz="48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Understand basic principles of x-ray o</a:t>
            </a:r>
            <a:r>
              <a:rPr lang="en-US" altLang="en-US" sz="48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ptics: </a:t>
            </a: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Reflective (aberrations, slope errors), Diffractive (dispersion) and </a:t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Refractive (chromatic aberrations)</a:t>
            </a: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br>
              <a:rPr lang="en-US" altLang="en-US" dirty="0">
                <a:solidFill>
                  <a:schemeClr val="hlink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  <a:t>A few concepts about coherence</a:t>
            </a:r>
            <a:b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br>
              <a:rPr lang="en-US" dirty="0">
                <a:ea typeface="ＭＳ Ｐゴシック" pitchFamily="34" charset="-128"/>
              </a:rPr>
            </a:br>
            <a:endParaRPr 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093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7F7F7F"/>
                </a:solidFill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solidFill>
                  <a:srgbClr val="FF0000"/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: Ray tracing SR </a:t>
            </a:r>
            <a:r>
              <a:rPr lang="en-US" sz="2800" dirty="0" err="1">
                <a:solidFill>
                  <a:srgbClr val="FF0000"/>
                </a:solidFill>
                <a:ea typeface="ＭＳ Ｐゴシック" pitchFamily="34" charset="-128"/>
              </a:rPr>
              <a:t>beamlines</a:t>
            </a:r>
            <a:endParaRPr lang="en-US" sz="2800" dirty="0">
              <a:solidFill>
                <a:srgbClr val="FF0000"/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9378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 2"/>
          <p:cNvSpPr>
            <a:spLocks/>
          </p:cNvSpPr>
          <p:nvPr/>
        </p:nvSpPr>
        <p:spPr bwMode="auto">
          <a:xfrm>
            <a:off x="647700" y="1581150"/>
            <a:ext cx="1933575" cy="2303463"/>
          </a:xfrm>
          <a:custGeom>
            <a:avLst/>
            <a:gdLst>
              <a:gd name="T0" fmla="*/ 171370606 w 1218"/>
              <a:gd name="T1" fmla="*/ 2132052727 h 1451"/>
              <a:gd name="T2" fmla="*/ 856853178 w 1218"/>
              <a:gd name="T3" fmla="*/ 990422479 h 1451"/>
              <a:gd name="T4" fmla="*/ 970259370 w 1218"/>
              <a:gd name="T5" fmla="*/ 761087295 h 1451"/>
              <a:gd name="T6" fmla="*/ 1885076913 w 1218"/>
              <a:gd name="T7" fmla="*/ 531753897 h 1451"/>
              <a:gd name="T8" fmla="*/ 2001004054 w 1218"/>
              <a:gd name="T9" fmla="*/ 75604703 h 1451"/>
              <a:gd name="T10" fmla="*/ 2147483647 w 1218"/>
              <a:gd name="T11" fmla="*/ 75604703 h 1451"/>
              <a:gd name="T12" fmla="*/ 2147483647 w 1218"/>
              <a:gd name="T13" fmla="*/ 418346086 h 1451"/>
              <a:gd name="T14" fmla="*/ 2147483647 w 1218"/>
              <a:gd name="T15" fmla="*/ 877014667 h 1451"/>
              <a:gd name="T16" fmla="*/ 2147483647 w 1218"/>
              <a:gd name="T17" fmla="*/ 1562497085 h 1451"/>
              <a:gd name="T18" fmla="*/ 1885076913 w 1218"/>
              <a:gd name="T19" fmla="*/ 2132052727 h 1451"/>
              <a:gd name="T20" fmla="*/ 1199594291 w 1218"/>
              <a:gd name="T21" fmla="*/ 2147483647 h 1451"/>
              <a:gd name="T22" fmla="*/ 171370606 w 1218"/>
              <a:gd name="T23" fmla="*/ 2147483647 h 1451"/>
              <a:gd name="T24" fmla="*/ 171370606 w 1218"/>
              <a:gd name="T25" fmla="*/ 2147483647 h 1451"/>
              <a:gd name="T26" fmla="*/ 57962802 w 1218"/>
              <a:gd name="T27" fmla="*/ 2147483647 h 1451"/>
              <a:gd name="T28" fmla="*/ 171370606 w 1218"/>
              <a:gd name="T29" fmla="*/ 2132052727 h 14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18"/>
              <a:gd name="T46" fmla="*/ 0 h 1451"/>
              <a:gd name="T47" fmla="*/ 1218 w 1218"/>
              <a:gd name="T48" fmla="*/ 1451 h 1451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18" h="1451">
                <a:moveTo>
                  <a:pt x="68" y="846"/>
                </a:moveTo>
                <a:cubicBezTo>
                  <a:pt x="121" y="763"/>
                  <a:pt x="287" y="484"/>
                  <a:pt x="340" y="393"/>
                </a:cubicBezTo>
                <a:cubicBezTo>
                  <a:pt x="393" y="302"/>
                  <a:pt x="317" y="332"/>
                  <a:pt x="385" y="302"/>
                </a:cubicBezTo>
                <a:cubicBezTo>
                  <a:pt x="453" y="272"/>
                  <a:pt x="680" y="256"/>
                  <a:pt x="748" y="211"/>
                </a:cubicBezTo>
                <a:cubicBezTo>
                  <a:pt x="816" y="166"/>
                  <a:pt x="726" y="60"/>
                  <a:pt x="794" y="30"/>
                </a:cubicBezTo>
                <a:cubicBezTo>
                  <a:pt x="862" y="0"/>
                  <a:pt x="1096" y="7"/>
                  <a:pt x="1157" y="30"/>
                </a:cubicBezTo>
                <a:cubicBezTo>
                  <a:pt x="1218" y="53"/>
                  <a:pt x="1172" y="113"/>
                  <a:pt x="1157" y="166"/>
                </a:cubicBezTo>
                <a:cubicBezTo>
                  <a:pt x="1142" y="219"/>
                  <a:pt x="1104" y="273"/>
                  <a:pt x="1066" y="348"/>
                </a:cubicBezTo>
                <a:cubicBezTo>
                  <a:pt x="1028" y="423"/>
                  <a:pt x="983" y="537"/>
                  <a:pt x="930" y="620"/>
                </a:cubicBezTo>
                <a:cubicBezTo>
                  <a:pt x="877" y="703"/>
                  <a:pt x="824" y="748"/>
                  <a:pt x="748" y="846"/>
                </a:cubicBezTo>
                <a:cubicBezTo>
                  <a:pt x="672" y="944"/>
                  <a:pt x="589" y="1111"/>
                  <a:pt x="476" y="1209"/>
                </a:cubicBezTo>
                <a:cubicBezTo>
                  <a:pt x="363" y="1307"/>
                  <a:pt x="136" y="1451"/>
                  <a:pt x="68" y="1436"/>
                </a:cubicBezTo>
                <a:cubicBezTo>
                  <a:pt x="0" y="1421"/>
                  <a:pt x="76" y="1210"/>
                  <a:pt x="68" y="1119"/>
                </a:cubicBezTo>
                <a:cubicBezTo>
                  <a:pt x="60" y="1028"/>
                  <a:pt x="23" y="937"/>
                  <a:pt x="23" y="892"/>
                </a:cubicBezTo>
                <a:cubicBezTo>
                  <a:pt x="23" y="847"/>
                  <a:pt x="15" y="929"/>
                  <a:pt x="68" y="846"/>
                </a:cubicBezTo>
                <a:close/>
              </a:path>
            </a:pathLst>
          </a:custGeom>
          <a:solidFill>
            <a:schemeClr val="accent1">
              <a:alpha val="4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32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2800">
                <a:solidFill>
                  <a:srgbClr val="000000"/>
                </a:solidFill>
                <a:latin typeface="Myriad Pro SemiCond"/>
              </a:rPr>
              <a:t>Trace (the beamline)</a:t>
            </a:r>
            <a:endParaRPr lang="en-US" altLang="en-US" sz="2800">
              <a:solidFill>
                <a:srgbClr val="000000"/>
              </a:solidFill>
              <a:latin typeface="Myriad Pro SemiCond"/>
            </a:endParaRPr>
          </a:p>
        </p:txBody>
      </p:sp>
      <p:grpSp>
        <p:nvGrpSpPr>
          <p:cNvPr id="1033" name="Group 4"/>
          <p:cNvGrpSpPr>
            <a:grpSpLocks/>
          </p:cNvGrpSpPr>
          <p:nvPr/>
        </p:nvGrpSpPr>
        <p:grpSpPr bwMode="auto">
          <a:xfrm>
            <a:off x="684213" y="1557338"/>
            <a:ext cx="1727200" cy="1800225"/>
            <a:chOff x="431" y="981"/>
            <a:chExt cx="1088" cy="1134"/>
          </a:xfrm>
        </p:grpSpPr>
        <p:sp>
          <p:nvSpPr>
            <p:cNvPr id="1083" name="Line 5"/>
            <p:cNvSpPr>
              <a:spLocks noChangeShapeType="1"/>
            </p:cNvSpPr>
            <p:nvPr/>
          </p:nvSpPr>
          <p:spPr bwMode="auto">
            <a:xfrm flipV="1">
              <a:off x="884" y="981"/>
              <a:ext cx="635" cy="81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4" name="Line 6"/>
            <p:cNvSpPr>
              <a:spLocks noChangeShapeType="1"/>
            </p:cNvSpPr>
            <p:nvPr/>
          </p:nvSpPr>
          <p:spPr bwMode="auto">
            <a:xfrm>
              <a:off x="884" y="1797"/>
              <a:ext cx="454" cy="31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5" name="Line 7"/>
            <p:cNvSpPr>
              <a:spLocks noChangeShapeType="1"/>
            </p:cNvSpPr>
            <p:nvPr/>
          </p:nvSpPr>
          <p:spPr bwMode="auto">
            <a:xfrm flipH="1">
              <a:off x="431" y="1797"/>
              <a:ext cx="453" cy="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34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fr-FR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835150" y="2492375"/>
            <a:ext cx="2449513" cy="2808288"/>
            <a:chOff x="1156" y="1570"/>
            <a:chExt cx="1543" cy="176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0" name="Object 6"/>
                <p:cNvSpPr txBox="1"/>
                <p:nvPr/>
              </p:nvSpPr>
              <p:spPr bwMode="auto">
                <a:xfrm>
                  <a:off x="1746" y="2931"/>
                  <a:ext cx="543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 fontScale="55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⃗"/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oMath>
                      <m:oMath xmlns:m="http://schemas.openxmlformats.org/officeDocument/2006/math"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GB"/>
                </a:p>
              </p:txBody>
            </p:sp>
          </mc:Choice>
          <mc:Fallback>
            <p:sp>
              <p:nvSpPr>
                <p:cNvPr id="1030" name="Object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46" y="2931"/>
                  <a:ext cx="543" cy="327"/>
                </a:xfrm>
                <a:prstGeom prst="rect">
                  <a:avLst/>
                </a:prstGeom>
                <a:blipFill>
                  <a:blip r:embed="rId3"/>
                  <a:stretch>
                    <a:fillRect t="-2353" r="-1134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2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19475" y="4797425"/>
            <a:ext cx="3673475" cy="1152525"/>
            <a:chOff x="2154" y="3022"/>
            <a:chExt cx="2314" cy="726"/>
          </a:xfrm>
        </p:grpSpPr>
        <p:graphicFrame>
          <p:nvGraphicFramePr>
            <p:cNvPr id="1029" name="Object 5"/>
            <p:cNvGraphicFramePr>
              <a:graphicFrameLocks noChangeAspect="1"/>
            </p:cNvGraphicFramePr>
            <p:nvPr/>
          </p:nvGraphicFramePr>
          <p:xfrm>
            <a:off x="4105" y="3339"/>
            <a:ext cx="272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05" name="Equation" r:id="rId4" imgW="152280" imgH="139680" progId="Equation.DSMT4">
                    <p:embed/>
                  </p:oleObj>
                </mc:Choice>
                <mc:Fallback>
                  <p:oleObj name="Equation" r:id="rId4" imgW="152280" imgH="13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3339"/>
                          <a:ext cx="272" cy="3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74" name="Group 14"/>
            <p:cNvGrpSpPr>
              <a:grpSpLocks/>
            </p:cNvGrpSpPr>
            <p:nvPr/>
          </p:nvGrpSpPr>
          <p:grpSpPr bwMode="auto">
            <a:xfrm>
              <a:off x="2154" y="3067"/>
              <a:ext cx="1861" cy="681"/>
              <a:chOff x="2154" y="3067"/>
              <a:chExt cx="1861" cy="681"/>
            </a:xfrm>
          </p:grpSpPr>
          <p:sp>
            <p:nvSpPr>
              <p:cNvPr id="1076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686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GB" altLang="en-US"/>
              </a:p>
            </p:txBody>
          </p:sp>
          <p:sp>
            <p:nvSpPr>
              <p:cNvPr id="1077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8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79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0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81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75" name="AutoShape 21"/>
            <p:cNvSpPr>
              <a:spLocks noChangeArrowheads="1"/>
            </p:cNvSpPr>
            <p:nvPr/>
          </p:nvSpPr>
          <p:spPr bwMode="auto">
            <a:xfrm>
              <a:off x="4195" y="3022"/>
              <a:ext cx="273" cy="326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GB" altLang="en-US"/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403350" y="2852738"/>
            <a:ext cx="3313113" cy="2376487"/>
            <a:chOff x="884" y="1797"/>
            <a:chExt cx="2087" cy="1497"/>
          </a:xfrm>
        </p:grpSpPr>
        <p:sp>
          <p:nvSpPr>
            <p:cNvPr id="1072" name="Line 23"/>
            <p:cNvSpPr>
              <a:spLocks noChangeShapeType="1"/>
            </p:cNvSpPr>
            <p:nvPr/>
          </p:nvSpPr>
          <p:spPr bwMode="auto">
            <a:xfrm flipH="1" flipV="1">
              <a:off x="884" y="1797"/>
              <a:ext cx="2087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3" name="Text Box 24"/>
            <p:cNvSpPr txBox="1">
              <a:spLocks noChangeArrowheads="1"/>
            </p:cNvSpPr>
            <p:nvPr/>
          </p:nvSpPr>
          <p:spPr bwMode="auto">
            <a:xfrm>
              <a:off x="1507" y="244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GB" altLang="en-US">
                  <a:solidFill>
                    <a:srgbClr val="000000"/>
                  </a:solidFill>
                  <a:cs typeface="Arial" panose="020B0604020202020204" pitchFamily="34" charset="0"/>
                </a:rPr>
                <a:t>p</a:t>
              </a:r>
              <a:endParaRPr lang="en-US" alt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1061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1067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>
                  <a:gd name="T0" fmla="*/ 13 w 1218"/>
                  <a:gd name="T1" fmla="*/ 299 h 1451"/>
                  <a:gd name="T2" fmla="*/ 68 w 1218"/>
                  <a:gd name="T3" fmla="*/ 138 h 1451"/>
                  <a:gd name="T4" fmla="*/ 77 w 1218"/>
                  <a:gd name="T5" fmla="*/ 106 h 1451"/>
                  <a:gd name="T6" fmla="*/ 149 w 1218"/>
                  <a:gd name="T7" fmla="*/ 74 h 1451"/>
                  <a:gd name="T8" fmla="*/ 159 w 1218"/>
                  <a:gd name="T9" fmla="*/ 11 h 1451"/>
                  <a:gd name="T10" fmla="*/ 231 w 1218"/>
                  <a:gd name="T11" fmla="*/ 11 h 1451"/>
                  <a:gd name="T12" fmla="*/ 231 w 1218"/>
                  <a:gd name="T13" fmla="*/ 59 h 1451"/>
                  <a:gd name="T14" fmla="*/ 213 w 1218"/>
                  <a:gd name="T15" fmla="*/ 123 h 1451"/>
                  <a:gd name="T16" fmla="*/ 185 w 1218"/>
                  <a:gd name="T17" fmla="*/ 219 h 1451"/>
                  <a:gd name="T18" fmla="*/ 149 w 1218"/>
                  <a:gd name="T19" fmla="*/ 299 h 1451"/>
                  <a:gd name="T20" fmla="*/ 95 w 1218"/>
                  <a:gd name="T21" fmla="*/ 427 h 1451"/>
                  <a:gd name="T22" fmla="*/ 13 w 1218"/>
                  <a:gd name="T23" fmla="*/ 507 h 1451"/>
                  <a:gd name="T24" fmla="*/ 13 w 1218"/>
                  <a:gd name="T25" fmla="*/ 395 h 1451"/>
                  <a:gd name="T26" fmla="*/ 4 w 1218"/>
                  <a:gd name="T27" fmla="*/ 315 h 1451"/>
                  <a:gd name="T28" fmla="*/ 13 w 1218"/>
                  <a:gd name="T29" fmla="*/ 299 h 14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218"/>
                  <a:gd name="T46" fmla="*/ 0 h 1451"/>
                  <a:gd name="T47" fmla="*/ 1218 w 1218"/>
                  <a:gd name="T48" fmla="*/ 1451 h 145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1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8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9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0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71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2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1063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4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5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66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q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28421" name="Line 37"/>
          <p:cNvSpPr>
            <a:spLocks noChangeShapeType="1"/>
          </p:cNvSpPr>
          <p:nvPr/>
        </p:nvSpPr>
        <p:spPr bwMode="auto">
          <a:xfrm flipV="1">
            <a:off x="4284663" y="3141663"/>
            <a:ext cx="2159000" cy="21590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40" name="Text Box 38"/>
          <p:cNvSpPr txBox="1">
            <a:spLocks noChangeArrowheads="1"/>
          </p:cNvSpPr>
          <p:nvPr/>
        </p:nvSpPr>
        <p:spPr bwMode="auto">
          <a:xfrm>
            <a:off x="2392363" y="128905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z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41" name="Text Box 39"/>
          <p:cNvSpPr txBox="1">
            <a:spLocks noChangeArrowheads="1"/>
          </p:cNvSpPr>
          <p:nvPr/>
        </p:nvSpPr>
        <p:spPr bwMode="auto">
          <a:xfrm>
            <a:off x="468313" y="25654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>
                <a:solidFill>
                  <a:srgbClr val="000000"/>
                </a:solidFill>
                <a:cs typeface="Arial" panose="020B0604020202020204" pitchFamily="34" charset="0"/>
              </a:rPr>
              <a:t>x</a:t>
            </a:r>
            <a:endParaRPr lang="en-US" alt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Group 40"/>
          <p:cNvGrpSpPr>
            <a:grpSpLocks/>
          </p:cNvGrpSpPr>
          <p:nvPr/>
        </p:nvGrpSpPr>
        <p:grpSpPr bwMode="auto">
          <a:xfrm>
            <a:off x="3635375" y="3500438"/>
            <a:ext cx="2449513" cy="2592387"/>
            <a:chOff x="2290" y="2205"/>
            <a:chExt cx="1543" cy="1633"/>
          </a:xfrm>
        </p:grpSpPr>
        <p:sp>
          <p:nvSpPr>
            <p:cNvPr id="1052" name="Freeform 41"/>
            <p:cNvSpPr>
              <a:spLocks/>
            </p:cNvSpPr>
            <p:nvPr/>
          </p:nvSpPr>
          <p:spPr bwMode="auto">
            <a:xfrm>
              <a:off x="2562" y="2743"/>
              <a:ext cx="409" cy="233"/>
            </a:xfrm>
            <a:custGeom>
              <a:avLst/>
              <a:gdLst>
                <a:gd name="T0" fmla="*/ 0 w 409"/>
                <a:gd name="T1" fmla="*/ 233 h 233"/>
                <a:gd name="T2" fmla="*/ 137 w 409"/>
                <a:gd name="T3" fmla="*/ 52 h 233"/>
                <a:gd name="T4" fmla="*/ 318 w 409"/>
                <a:gd name="T5" fmla="*/ 7 h 233"/>
                <a:gd name="T6" fmla="*/ 409 w 409"/>
                <a:gd name="T7" fmla="*/ 7 h 2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9"/>
                <a:gd name="T13" fmla="*/ 0 h 233"/>
                <a:gd name="T14" fmla="*/ 409 w 409"/>
                <a:gd name="T15" fmla="*/ 233 h 2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1028" name="Object 4"/>
            <p:cNvGraphicFramePr>
              <a:graphicFrameLocks noChangeAspect="1"/>
            </p:cNvGraphicFramePr>
            <p:nvPr/>
          </p:nvGraphicFramePr>
          <p:xfrm>
            <a:off x="2653" y="2614"/>
            <a:ext cx="9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06" name="Equation" r:id="rId6" imgW="152280" imgH="228600" progId="Equation.DSMT4">
                    <p:embed/>
                  </p:oleObj>
                </mc:Choice>
                <mc:Fallback>
                  <p:oleObj name="Equation" r:id="rId6" imgW="1522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3" y="2614"/>
                          <a:ext cx="96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53" name="Group 43"/>
            <p:cNvGrpSpPr>
              <a:grpSpLocks/>
            </p:cNvGrpSpPr>
            <p:nvPr/>
          </p:nvGrpSpPr>
          <p:grpSpPr bwMode="auto">
            <a:xfrm>
              <a:off x="2290" y="2205"/>
              <a:ext cx="1543" cy="1633"/>
              <a:chOff x="2290" y="2205"/>
              <a:chExt cx="1543" cy="1633"/>
            </a:xfrm>
          </p:grpSpPr>
          <p:grpSp>
            <p:nvGrpSpPr>
              <p:cNvPr id="1054" name="Group 44"/>
              <p:cNvGrpSpPr>
                <a:grpSpLocks/>
              </p:cNvGrpSpPr>
              <p:nvPr/>
            </p:nvGrpSpPr>
            <p:grpSpPr bwMode="auto">
              <a:xfrm>
                <a:off x="2290" y="2478"/>
                <a:ext cx="1543" cy="1360"/>
                <a:chOff x="2290" y="2478"/>
                <a:chExt cx="1543" cy="1360"/>
              </a:xfrm>
            </p:grpSpPr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auto">
                <a:xfrm flipV="1">
                  <a:off x="2971" y="2478"/>
                  <a:ext cx="0" cy="816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971" y="3294"/>
                  <a:ext cx="862" cy="0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2290" y="3294"/>
                  <a:ext cx="681" cy="544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55" name="Text Box 48"/>
              <p:cNvSpPr txBox="1">
                <a:spLocks noChangeArrowheads="1"/>
              </p:cNvSpPr>
              <p:nvPr/>
            </p:nvSpPr>
            <p:spPr bwMode="auto">
              <a:xfrm>
                <a:off x="2472" y="338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x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6" name="Text Box 49"/>
              <p:cNvSpPr txBox="1">
                <a:spLocks noChangeArrowheads="1"/>
              </p:cNvSpPr>
              <p:nvPr/>
            </p:nvSpPr>
            <p:spPr bwMode="auto">
              <a:xfrm>
                <a:off x="3424" y="3067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y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57" name="Text Box 50"/>
              <p:cNvSpPr txBox="1">
                <a:spLocks noChangeArrowheads="1"/>
              </p:cNvSpPr>
              <p:nvPr/>
            </p:nvSpPr>
            <p:spPr bwMode="auto">
              <a:xfrm>
                <a:off x="2880" y="2205"/>
                <a:ext cx="18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0000"/>
                    </a:solidFill>
                    <a:cs typeface="Arial" panose="020B0604020202020204" pitchFamily="34" charset="0"/>
                  </a:rPr>
                  <a:t>z</a:t>
                </a:r>
                <a:endParaRPr lang="en-US" altLang="en-US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" name="Group 51"/>
          <p:cNvGrpSpPr>
            <a:grpSpLocks/>
          </p:cNvGrpSpPr>
          <p:nvPr/>
        </p:nvGrpSpPr>
        <p:grpSpPr bwMode="auto">
          <a:xfrm>
            <a:off x="3492500" y="1989138"/>
            <a:ext cx="1952625" cy="3311525"/>
            <a:chOff x="2200" y="1253"/>
            <a:chExt cx="1230" cy="2086"/>
          </a:xfrm>
        </p:grpSpPr>
        <p:sp>
          <p:nvSpPr>
            <p:cNvPr id="1051" name="Line 52"/>
            <p:cNvSpPr>
              <a:spLocks noChangeShapeType="1"/>
            </p:cNvSpPr>
            <p:nvPr/>
          </p:nvSpPr>
          <p:spPr bwMode="auto">
            <a:xfrm flipV="1">
              <a:off x="2699" y="1525"/>
              <a:ext cx="0" cy="1814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7" name="Object 3"/>
                <p:cNvSpPr txBox="1"/>
                <p:nvPr/>
              </p:nvSpPr>
              <p:spPr bwMode="auto">
                <a:xfrm>
                  <a:off x="2200" y="1253"/>
                  <a:ext cx="1230" cy="3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d>
                          <m:d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</m:d>
                        <m:acc>
                          <m:accPr>
                            <m:chr m:val="⃗"/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GB"/>
                </a:p>
              </p:txBody>
            </p:sp>
          </mc:Choice>
          <mc:Fallback>
            <p:sp>
              <p:nvSpPr>
                <p:cNvPr id="1027" name="Object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00" y="1253"/>
                  <a:ext cx="1230" cy="3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54"/>
          <p:cNvGrpSpPr>
            <a:grpSpLocks/>
          </p:cNvGrpSpPr>
          <p:nvPr/>
        </p:nvGrpSpPr>
        <p:grpSpPr bwMode="auto">
          <a:xfrm>
            <a:off x="971550" y="2060575"/>
            <a:ext cx="2808288" cy="1439863"/>
            <a:chOff x="612" y="1298"/>
            <a:chExt cx="1769" cy="907"/>
          </a:xfrm>
        </p:grpSpPr>
        <p:sp>
          <p:nvSpPr>
            <p:cNvPr id="1045" name="Line 55"/>
            <p:cNvSpPr>
              <a:spLocks noChangeShapeType="1"/>
            </p:cNvSpPr>
            <p:nvPr/>
          </p:nvSpPr>
          <p:spPr bwMode="auto">
            <a:xfrm>
              <a:off x="884" y="1888"/>
              <a:ext cx="408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6" name="Line 56"/>
            <p:cNvSpPr>
              <a:spLocks noChangeShapeType="1"/>
            </p:cNvSpPr>
            <p:nvPr/>
          </p:nvSpPr>
          <p:spPr bwMode="auto">
            <a:xfrm>
              <a:off x="612" y="2069"/>
              <a:ext cx="454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047" name="Group 57"/>
            <p:cNvGrpSpPr>
              <a:grpSpLocks/>
            </p:cNvGrpSpPr>
            <p:nvPr/>
          </p:nvGrpSpPr>
          <p:grpSpPr bwMode="auto">
            <a:xfrm>
              <a:off x="1156" y="1298"/>
              <a:ext cx="1225" cy="635"/>
              <a:chOff x="1156" y="1298"/>
              <a:chExt cx="1225" cy="635"/>
            </a:xfrm>
          </p:grpSpPr>
          <p:grpSp>
            <p:nvGrpSpPr>
              <p:cNvPr id="1048" name="Group 58"/>
              <p:cNvGrpSpPr>
                <a:grpSpLocks/>
              </p:cNvGrpSpPr>
              <p:nvPr/>
            </p:nvGrpSpPr>
            <p:grpSpPr bwMode="auto">
              <a:xfrm>
                <a:off x="1156" y="1298"/>
                <a:ext cx="770" cy="635"/>
                <a:chOff x="1156" y="1298"/>
                <a:chExt cx="770" cy="63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26" name="Object 2"/>
                    <p:cNvSpPr txBox="1"/>
                    <p:nvPr/>
                  </p:nvSpPr>
                  <p:spPr bwMode="auto">
                    <a:xfrm>
                      <a:off x="1292" y="1298"/>
                      <a:ext cx="634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normAutofit fontScale="40000" lnSpcReduction="20000"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=(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,0)</m:t>
                            </m:r>
                          </m:oMath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=(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≈1</m:t>
                            </m:r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GB" dirty="0"/>
                    </a:p>
                  </p:txBody>
                </p:sp>
              </mc:Choice>
              <mc:Fallback>
                <p:sp>
                  <p:nvSpPr>
                    <p:cNvPr id="1026" name="Object 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292" y="1298"/>
                      <a:ext cx="634" cy="23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8333"/>
                      </a:stretch>
                    </a:blipFill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50" name="Line 60"/>
                <p:cNvSpPr>
                  <a:spLocks noChangeShapeType="1"/>
                </p:cNvSpPr>
                <p:nvPr/>
              </p:nvSpPr>
              <p:spPr bwMode="auto">
                <a:xfrm>
                  <a:off x="1156" y="1570"/>
                  <a:ext cx="318" cy="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049" name="Text Box 61"/>
              <p:cNvSpPr txBox="1">
                <a:spLocks noChangeArrowheads="1"/>
              </p:cNvSpPr>
              <p:nvPr/>
            </p:nvSpPr>
            <p:spPr bwMode="auto">
              <a:xfrm>
                <a:off x="1247" y="1570"/>
                <a:ext cx="1134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GB" altLang="en-US" sz="1200">
                    <a:solidFill>
                      <a:srgbClr val="000000"/>
                    </a:solidFill>
                    <a:cs typeface="Arial" panose="020B0604020202020204" pitchFamily="34" charset="0"/>
                  </a:rPr>
                  <a:t>Energy, Intensity</a:t>
                </a:r>
                <a:endParaRPr lang="en-US" altLang="en-US" sz="1200">
                  <a:solidFill>
                    <a:srgbClr val="000000"/>
                  </a:solidFill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9563" y="5911851"/>
            <a:ext cx="2281238" cy="723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4888" y="708390"/>
            <a:ext cx="2749550" cy="12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9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528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7203" y="435429"/>
            <a:ext cx="38122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Continuation planes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45810" y="2467429"/>
            <a:ext cx="12095" cy="130628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40972" y="4555065"/>
            <a:ext cx="12095" cy="130628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058782" y="1313544"/>
            <a:ext cx="12095" cy="210980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46687" y="3773714"/>
            <a:ext cx="12095" cy="20876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63924" y="3909181"/>
            <a:ext cx="12095" cy="19521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92212" y="1917095"/>
            <a:ext cx="682169" cy="117928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rot="20535503">
            <a:off x="3115578" y="3080356"/>
            <a:ext cx="1098036" cy="179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20535503">
            <a:off x="5070170" y="1657776"/>
            <a:ext cx="1098036" cy="17997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03159" y="4901867"/>
            <a:ext cx="1098036" cy="6157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41429" y="4901867"/>
            <a:ext cx="1098036" cy="6157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57905" y="3060447"/>
            <a:ext cx="2391364" cy="35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646610" y="1821897"/>
            <a:ext cx="1400077" cy="236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57905" y="5220304"/>
            <a:ext cx="57887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0" y="2776695"/>
            <a:ext cx="12234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Top View</a:t>
            </a:r>
          </a:p>
        </p:txBody>
      </p:sp>
      <p:cxnSp>
        <p:nvCxnSpPr>
          <p:cNvPr id="34" name="Straight Connector 33"/>
          <p:cNvCxnSpPr>
            <a:endCxn id="19" idx="2"/>
          </p:cNvCxnSpPr>
          <p:nvPr/>
        </p:nvCxnSpPr>
        <p:spPr>
          <a:xfrm flipV="1">
            <a:off x="3654513" y="1833472"/>
            <a:ext cx="1992097" cy="1214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9333" y="3894667"/>
            <a:ext cx="2660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Plane for O.E.1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53909" y="3423352"/>
            <a:ext cx="244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Plane for O.E.2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67102" y="3906762"/>
            <a:ext cx="77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O.E.1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45339" y="3909181"/>
            <a:ext cx="77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O.E.2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41924" y="3260431"/>
            <a:ext cx="2951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Image Plane for O.E.1</a:t>
            </a:r>
          </a:p>
          <a:p>
            <a:r>
              <a:rPr lang="en-US" dirty="0">
                <a:solidFill>
                  <a:srgbClr val="FF0000"/>
                </a:solidFill>
              </a:rPr>
              <a:t>Source Plane for O.E.2 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3114267" y="2000772"/>
            <a:ext cx="516602" cy="104757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658892" y="1842106"/>
            <a:ext cx="328251" cy="7777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9718863">
            <a:off x="4504009" y="2125308"/>
            <a:ext cx="1245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Optical axis</a:t>
            </a:r>
          </a:p>
        </p:txBody>
      </p:sp>
    </p:spTree>
    <p:extLst>
      <p:ext uri="{BB962C8B-B14F-4D97-AF65-F5344CB8AC3E}">
        <p14:creationId xmlns:p14="http://schemas.microsoft.com/office/powerpoint/2010/main" val="3185070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8102" y="4845841"/>
            <a:ext cx="902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(</a:t>
            </a:r>
            <a:r>
              <a:rPr lang="en-US" dirty="0">
                <a:solidFill>
                  <a:srgbClr val="FF0000"/>
                </a:solidFill>
              </a:rPr>
              <a:t>VERY IMPORTANT!</a:t>
            </a:r>
            <a:r>
              <a:rPr lang="en-US" dirty="0"/>
              <a:t>):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y(2) coordinate is along the beam direction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position (Source Plane Distance), orientation (O.E. Orientation Angle) of any </a:t>
            </a:r>
            <a:r>
              <a:rPr lang="en-US" dirty="0" err="1"/>
              <a:t>o.e</a:t>
            </a:r>
            <a:r>
              <a:rPr lang="en-US" dirty="0"/>
              <a:t>. is always referred to the previous one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Source Plane and Image Plane for each optical element are the “Continuation Planes”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 frame is rotated if one </a:t>
            </a:r>
            <a:r>
              <a:rPr lang="en-US" dirty="0" err="1"/>
              <a:t>o.e</a:t>
            </a:r>
            <a:r>
              <a:rPr lang="en-US" dirty="0"/>
              <a:t>. is rotated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620" y="628960"/>
            <a:ext cx="6702506" cy="41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0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27" y="1157924"/>
            <a:ext cx="3500042" cy="4695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476" y="1254564"/>
            <a:ext cx="3676408" cy="4404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3722" y="19679"/>
            <a:ext cx="5864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SHADOW ray’s variables (</a:t>
            </a:r>
            <a:r>
              <a:rPr lang="en-US" sz="2800" i="1" dirty="0"/>
              <a:t>columns</a:t>
            </a:r>
            <a:r>
              <a:rPr lang="en-US" sz="2800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908" y="634704"/>
            <a:ext cx="1342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Stored: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7504" y="731344"/>
            <a:ext cx="1941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8789" y="3811805"/>
            <a:ext cx="42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**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570" y="5889248"/>
            <a:ext cx="88416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200" dirty="0"/>
            </a:br>
            <a:r>
              <a:rPr lang="en-US" sz="1400" dirty="0">
                <a:solidFill>
                  <a:srgbClr val="0000FF"/>
                </a:solidFill>
              </a:rPr>
              <a:t>*</a:t>
            </a:r>
            <a:r>
              <a:rPr lang="en-US" sz="1400" dirty="0"/>
              <a:t> X’,Y’,Z’ is the direction vector (unitary), for small angles (always in SR) Y’&lt;~1, and X’ and Z’ can be considered “divergences”</a:t>
            </a:r>
          </a:p>
          <a:p>
            <a:r>
              <a:rPr lang="en-US" sz="1400" dirty="0">
                <a:solidFill>
                  <a:srgbClr val="FF0000"/>
                </a:solidFill>
              </a:rPr>
              <a:t>** </a:t>
            </a:r>
            <a:r>
              <a:rPr lang="en-US" sz="1400" dirty="0"/>
              <a:t>Column 11 is energy in </a:t>
            </a:r>
            <a:r>
              <a:rPr lang="en-US" sz="1400" dirty="0" err="1"/>
              <a:t>eV</a:t>
            </a:r>
            <a:r>
              <a:rPr lang="en-US" sz="1400" dirty="0"/>
              <a:t>. Internally SHADOW stores the wavenumber </a:t>
            </a:r>
            <a:r>
              <a:rPr lang="en-US" sz="1400" dirty="0">
                <a:latin typeface="Symbol" charset="2"/>
                <a:cs typeface="Symbol" charset="2"/>
              </a:rPr>
              <a:t>2 p / l </a:t>
            </a:r>
            <a:r>
              <a:rPr lang="en-US" sz="1400" dirty="0"/>
              <a:t>in cm</a:t>
            </a:r>
            <a:r>
              <a:rPr lang="en-US" sz="1400" baseline="30000" dirty="0"/>
              <a:t>-1</a:t>
            </a:r>
            <a:r>
              <a:rPr lang="en-US" sz="1400" dirty="0"/>
              <a:t> </a:t>
            </a:r>
          </a:p>
          <a:p>
            <a:endParaRPr lang="en-US" sz="1200" baseline="30000" dirty="0"/>
          </a:p>
          <a:p>
            <a:pPr marL="285750" indent="-285750">
              <a:buFontTx/>
              <a:buChar char="•"/>
            </a:pPr>
            <a:endParaRPr lang="en-US" baseline="30000" dirty="0"/>
          </a:p>
        </p:txBody>
      </p:sp>
      <p:sp>
        <p:nvSpPr>
          <p:cNvPr id="11" name="Rectangle 10"/>
          <p:cNvSpPr/>
          <p:nvPr/>
        </p:nvSpPr>
        <p:spPr>
          <a:xfrm>
            <a:off x="4342190" y="2394857"/>
            <a:ext cx="4390572" cy="266095"/>
          </a:xfrm>
          <a:prstGeom prst="rect">
            <a:avLst/>
          </a:prstGeom>
          <a:solidFill>
            <a:srgbClr val="FFFF00">
              <a:alpha val="2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2129" y="1933192"/>
            <a:ext cx="3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21112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Optical elements</a:t>
            </a:r>
            <a:endParaRPr lang="en-GB" altLang="en-US">
              <a:ea typeface="ＭＳ Ｐゴシック" panose="020B0600070205080204" pitchFamily="34" charset="-128"/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For each optics element SHADOW includes: </a:t>
            </a:r>
          </a:p>
          <a:p>
            <a:r>
              <a:rPr lang="en-US" altLang="en-US">
                <a:solidFill>
                  <a:srgbClr val="0070C0"/>
                </a:solidFill>
                <a:ea typeface="ＭＳ Ｐゴシック" panose="020B0600070205080204" pitchFamily="34" charset="-128"/>
              </a:rPr>
              <a:t>Geometrical model: how the direction of the rays are changed (reflected, refracted or diffracted)</a:t>
            </a:r>
          </a:p>
          <a:p>
            <a:r>
              <a:rPr lang="en-US" altLang="en-US">
                <a:solidFill>
                  <a:srgbClr val="00B050"/>
                </a:solidFill>
                <a:ea typeface="ＭＳ Ｐゴシック" panose="020B0600070205080204" pitchFamily="34" charset="-128"/>
              </a:rPr>
              <a:t>Physical model: how the ray intensity (in fact electric fields) decreases because of the interaction</a:t>
            </a:r>
            <a:endParaRPr lang="en-GB" altLang="en-US">
              <a:solidFill>
                <a:srgbClr val="00B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2185988" y="5526088"/>
            <a:ext cx="6500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solidFill>
                  <a:srgbClr val="0070C0"/>
                </a:solidFill>
              </a:rPr>
              <a:t>Structures along the surface =&gt;playing with the direction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solidFill>
                  <a:srgbClr val="00B050"/>
                </a:solidFill>
              </a:rPr>
              <a:t>Structures in depth =&gt; playing with the reflectivity</a:t>
            </a:r>
          </a:p>
          <a:p>
            <a:pPr defTabSz="914400" eaLnBrk="1" hangingPunct="1">
              <a:spcBef>
                <a:spcPct val="50000"/>
              </a:spcBef>
              <a:buFontTx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57112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7772400" cy="609600"/>
          </a:xfrm>
        </p:spPr>
        <p:txBody>
          <a:bodyPr/>
          <a:lstStyle/>
          <a:p>
            <a:r>
              <a:rPr lang="en-US" dirty="0" err="1"/>
              <a:t>ShadowOUI</a:t>
            </a:r>
            <a:r>
              <a:rPr lang="en-US" dirty="0"/>
              <a:t> Sources 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1255"/>
            <a:ext cx="3429000" cy="2531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44" y="3538536"/>
            <a:ext cx="4357622" cy="229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5200"/>
            <a:ext cx="2788508" cy="235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4" y="1597818"/>
            <a:ext cx="124777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4" y="4126103"/>
            <a:ext cx="1352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29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113729"/>
            <a:ext cx="1828800" cy="2310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7588"/>
            <a:ext cx="9144000" cy="609600"/>
          </a:xfrm>
        </p:spPr>
        <p:txBody>
          <a:bodyPr/>
          <a:lstStyle/>
          <a:p>
            <a:pPr algn="ctr"/>
            <a:r>
              <a:rPr lang="en-US" sz="3200" dirty="0"/>
              <a:t>Sources II (Wiggler </a:t>
            </a:r>
            <a:r>
              <a:rPr lang="en-US" sz="2000" dirty="0"/>
              <a:t>and also </a:t>
            </a:r>
            <a:r>
              <a:rPr lang="en-US" sz="2000" dirty="0" err="1"/>
              <a:t>mutiple</a:t>
            </a:r>
            <a:r>
              <a:rPr lang="en-US" sz="2000" dirty="0"/>
              <a:t> BMs and Short IDs</a:t>
            </a:r>
            <a:r>
              <a:rPr lang="en-US" sz="3200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13" y="1035198"/>
            <a:ext cx="2323987" cy="1585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10747"/>
            <a:ext cx="2171700" cy="1503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387147"/>
            <a:ext cx="2230864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0341"/>
            <a:ext cx="904875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2634547"/>
            <a:ext cx="3952875" cy="1838410"/>
          </a:xfrm>
          <a:prstGeom prst="rect">
            <a:avLst/>
          </a:prstGeom>
        </p:spPr>
      </p:pic>
      <p:pic>
        <p:nvPicPr>
          <p:cNvPr id="11" name="Picture 2"/>
          <p:cNvPicPr/>
          <p:nvPr/>
        </p:nvPicPr>
        <p:blipFill>
          <a:blip r:embed="rId8"/>
          <a:stretch/>
        </p:blipFill>
        <p:spPr>
          <a:xfrm>
            <a:off x="4724400" y="980273"/>
            <a:ext cx="3240119" cy="125890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410200" y="2329747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96000" y="2329747"/>
            <a:ext cx="0" cy="1459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2329747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 flipV="1">
            <a:off x="3505200" y="1827730"/>
            <a:ext cx="1066802" cy="909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82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5543" y="1676558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/>
              <a:t>Sources III (</a:t>
            </a:r>
            <a:r>
              <a:rPr lang="en-US" dirty="0" err="1"/>
              <a:t>Undulator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" y="664252"/>
            <a:ext cx="10858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6" y="3838575"/>
            <a:ext cx="1209675" cy="111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091" y="693821"/>
            <a:ext cx="542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Fake Geometrical Source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(Gaussian spatial + Gaussian </a:t>
            </a:r>
            <a:r>
              <a:rPr lang="en-US" sz="2400" dirty="0" err="1">
                <a:solidFill>
                  <a:schemeClr val="tx2"/>
                </a:solidFill>
                <a:latin typeface="Calibri"/>
                <a:cs typeface="Calibri"/>
              </a:rPr>
              <a:t>divergency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39" y="1536152"/>
            <a:ext cx="2719441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79" y="4817378"/>
            <a:ext cx="1893439" cy="14282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5184" y="432881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789.938eV</a:t>
            </a:r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84" y="4804459"/>
            <a:ext cx="1961990" cy="14551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7549" y="429157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806.060eV</a:t>
            </a:r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440" y="4817378"/>
            <a:ext cx="2010493" cy="1496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0543" y="432809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814.121eV</a:t>
            </a:r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7" y="4789756"/>
            <a:ext cx="1829371" cy="1128915"/>
          </a:xfrm>
          <a:prstGeom prst="rect">
            <a:avLst/>
          </a:prstGeom>
        </p:spPr>
      </p:pic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898609"/>
              </p:ext>
            </p:extLst>
          </p:nvPr>
        </p:nvGraphicFramePr>
        <p:xfrm>
          <a:off x="217110" y="2395884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5" name="Equation" r:id="rId10" imgW="1333440" imgH="444240" progId="">
                  <p:embed/>
                </p:oleObj>
              </mc:Choice>
              <mc:Fallback>
                <p:oleObj name="Equation" r:id="rId10" imgW="133344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0" y="2395884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36674"/>
              </p:ext>
            </p:extLst>
          </p:nvPr>
        </p:nvGraphicFramePr>
        <p:xfrm>
          <a:off x="266727" y="3180256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46" name="Equation" r:id="rId12" imgW="1574640" imgH="444240" progId="Equation.DSMT4">
                  <p:embed/>
                </p:oleObj>
              </mc:Choice>
              <mc:Fallback>
                <p:oleObj name="Equation" r:id="rId12" imgW="15746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27" y="3180256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2081" y="2131051"/>
            <a:ext cx="1461854" cy="13018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3537" y="3987791"/>
            <a:ext cx="19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Full </a:t>
            </a:r>
            <a:r>
              <a:rPr lang="en-US" sz="2400" dirty="0" err="1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9202" y="1634735"/>
            <a:ext cx="2510770" cy="1815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42" y="164578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>
                <a:solidFill>
                  <a:schemeClr val="tx2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43" y="2030534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044" y="2761198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160" y="1676558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49998" y="1696978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200" y="664252"/>
            <a:ext cx="8991600" cy="3085815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201" y="3824840"/>
            <a:ext cx="8991599" cy="2546699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82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24200"/>
            <a:ext cx="4703239" cy="2815630"/>
          </a:xfrm>
          <a:prstGeom prst="rect">
            <a:avLst/>
          </a:prstGeom>
        </p:spPr>
      </p:pic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dirty="0"/>
              <a:t>Optical Elements (mirrors)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3600" dirty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298819"/>
              </p:ext>
            </p:extLst>
          </p:nvPr>
        </p:nvGraphicFramePr>
        <p:xfrm>
          <a:off x="5233988" y="2590800"/>
          <a:ext cx="3529012" cy="5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4" name="Equation" r:id="rId5" imgW="2997000" imgH="507960" progId="Equation.DSMT4">
                  <p:embed/>
                </p:oleObj>
              </mc:Choice>
              <mc:Fallback>
                <p:oleObj name="Equation" r:id="rId5" imgW="29970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2590800"/>
                        <a:ext cx="3529012" cy="5948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9" y="4361642"/>
            <a:ext cx="2273300" cy="40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1513" y="3789441"/>
            <a:ext cx="214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Calibri"/>
                <a:cs typeface="Calibri"/>
              </a:rPr>
              <a:t>Si  </a:t>
            </a:r>
            <a:r>
              <a:rPr lang="en-US" sz="2400" dirty="0">
                <a:solidFill>
                  <a:srgbClr val="FFFF00"/>
                </a:solidFill>
                <a:latin typeface="Symbol" panose="05050102010706020507" pitchFamily="18" charset="2"/>
                <a:cs typeface="Calibri"/>
              </a:rPr>
              <a:t>s</a:t>
            </a:r>
            <a:r>
              <a:rPr lang="en-US" sz="2400" dirty="0">
                <a:solidFill>
                  <a:srgbClr val="FFFF00"/>
                </a:solidFill>
                <a:latin typeface="Calibri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3618853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tracing SR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3028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/>
              <a:t>Optical Elements (gratings)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/>
              <a:t>Geometrical model                 Physical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8" y="1828800"/>
            <a:ext cx="4082949" cy="365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248328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No model (yet) in SHADOW for grating efficiency</a:t>
            </a:r>
          </a:p>
          <a:p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SHADOW uses Fresnel equations like for mirrors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658" y="5659886"/>
            <a:ext cx="277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from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doi.org/10.5772/51044</a:t>
            </a:r>
            <a:endParaRPr lang="en-US" sz="14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956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/>
              <a:t>Optical Elements (crystals)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/>
              <a:t>Geometrical model                 Physical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277227" cy="2743200"/>
          </a:xfrm>
          <a:prstGeom prst="rect">
            <a:avLst/>
          </a:prstGeom>
        </p:spPr>
      </p:pic>
      <p:pic>
        <p:nvPicPr>
          <p:cNvPr id="9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1905000" cy="165164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057400"/>
            <a:ext cx="2007177" cy="14478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057400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33800"/>
            <a:ext cx="1854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67200"/>
            <a:ext cx="306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91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12" y="0"/>
            <a:ext cx="7772400" cy="1362075"/>
          </a:xfrm>
        </p:spPr>
        <p:txBody>
          <a:bodyPr/>
          <a:lstStyle/>
          <a:p>
            <a:r>
              <a:rPr lang="en-US" dirty="0"/>
              <a:t>Mirrors and aberrations</a:t>
            </a:r>
          </a:p>
        </p:txBody>
      </p:sp>
      <p:pic>
        <p:nvPicPr>
          <p:cNvPr id="4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472004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485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4293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981950" y="1185416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008731"/>
              </p:ext>
            </p:extLst>
          </p:nvPr>
        </p:nvGraphicFramePr>
        <p:xfrm>
          <a:off x="6400800" y="37338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3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338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155110"/>
              </p:ext>
            </p:extLst>
          </p:nvPr>
        </p:nvGraphicFramePr>
        <p:xfrm>
          <a:off x="6400800" y="2514600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94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514600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 rot="19803944">
            <a:off x="7158065" y="475624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020" y="1185416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2425" y="1185416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867650" y="700604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63504" y="152400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94841" y="118541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r</a:t>
            </a:r>
          </a:p>
        </p:txBody>
      </p:sp>
      <p:sp>
        <p:nvSpPr>
          <p:cNvPr id="16" name="Rectangle 3"/>
          <p:cNvSpPr txBox="1">
            <a:spLocks/>
          </p:cNvSpPr>
          <p:nvPr/>
        </p:nvSpPr>
        <p:spPr>
          <a:xfrm>
            <a:off x="-18406" y="762000"/>
            <a:ext cx="6102350" cy="5105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  <p:extLst>
      <p:ext uri="{BB962C8B-B14F-4D97-AF65-F5344CB8AC3E}">
        <p14:creationId xmlns:p14="http://schemas.microsoft.com/office/powerpoint/2010/main" val="1045259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362075"/>
          </a:xfrm>
        </p:spPr>
        <p:txBody>
          <a:bodyPr/>
          <a:lstStyle/>
          <a:p>
            <a:r>
              <a:rPr lang="en-US" dirty="0"/>
              <a:t>Crystal </a:t>
            </a:r>
            <a:r>
              <a:rPr lang="en-US" dirty="0" err="1"/>
              <a:t>monochromators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49288"/>
            <a:ext cx="8229600" cy="10271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en-US" sz="1600" dirty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1600" dirty="0">
                <a:ea typeface="ＭＳ Ｐゴシック" panose="020B0600070205080204" pitchFamily="34" charset="-128"/>
              </a:rPr>
            </a:br>
            <a:r>
              <a:rPr lang="en-US" altLang="en-US" sz="1600" dirty="0">
                <a:ea typeface="ＭＳ Ｐゴシック" panose="020B0600070205080204" pitchFamily="34" charset="-128"/>
              </a:rPr>
              <a:t>J W. M.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DuMond</a:t>
            </a:r>
            <a:r>
              <a:rPr lang="en-US" altLang="en-US" sz="1600" dirty="0">
                <a:ea typeface="ＭＳ Ｐゴシック" panose="020B0600070205080204" pitchFamily="34" charset="-128"/>
              </a:rPr>
              <a:t> Phys. Rev. 52, 872 – (1937)</a:t>
            </a:r>
            <a:br>
              <a:rPr lang="en-US" altLang="en-US" sz="2400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br>
              <a:rPr lang="en-US" altLang="en-US" sz="1800" dirty="0">
                <a:ea typeface="ＭＳ Ｐゴシック" panose="020B0600070205080204" pitchFamily="34" charset="-128"/>
              </a:rPr>
            </a:b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143000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1336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2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22" y="350520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984835" y="152400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ex17_crystalmono.ows</a:t>
            </a:r>
            <a:endParaRPr lang="en-GB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1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1"/>
            <a:ext cx="8839200" cy="838200"/>
          </a:xfrm>
        </p:spPr>
        <p:txBody>
          <a:bodyPr/>
          <a:lstStyle/>
          <a:p>
            <a:r>
              <a:rPr lang="en-US" dirty="0"/>
              <a:t>Crystal curvature and spectral resolution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263726"/>
            <a:ext cx="4424728" cy="956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486"/>
            <a:ext cx="9144000" cy="9465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91200" y="2667000"/>
            <a:ext cx="2057400" cy="7620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3657600"/>
            <a:ext cx="3708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Zero for Rowland mounting: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p = R sin(</a:t>
            </a:r>
            <a:r>
              <a:rPr lang="en-US" sz="2400" dirty="0">
                <a:solidFill>
                  <a:schemeClr val="tx2"/>
                </a:solidFill>
                <a:latin typeface="Symbol" charset="2"/>
                <a:cs typeface="Symbol" charset="2"/>
              </a:rPr>
              <a:t>q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) that for Bragg 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symmetric reflection means 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1:1 magnification</a:t>
            </a:r>
          </a:p>
        </p:txBody>
      </p:sp>
    </p:spTree>
    <p:extLst>
      <p:ext uri="{BB962C8B-B14F-4D97-AF65-F5344CB8AC3E}">
        <p14:creationId xmlns:p14="http://schemas.microsoft.com/office/powerpoint/2010/main" val="1107090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909"/>
            <a:ext cx="7772400" cy="1362075"/>
          </a:xfrm>
        </p:spPr>
        <p:txBody>
          <a:bodyPr/>
          <a:lstStyle/>
          <a:p>
            <a:r>
              <a:rPr lang="en-US" dirty="0"/>
              <a:t>X-ray Lenses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83668" y="2687833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4015" y="228600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43608" y="1540113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19972" y="1540113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15616" y="1031649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15616" y="455585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283968" y="455585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51620" y="1031649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83968" y="1031649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1823737"/>
            <a:ext cx="1485900" cy="714375"/>
          </a:xfrm>
          <a:prstGeom prst="rect">
            <a:avLst/>
          </a:prstGeom>
          <a:noFill/>
        </p:spPr>
      </p:pic>
      <p:sp>
        <p:nvSpPr>
          <p:cNvPr id="17" name="Freeform 16"/>
          <p:cNvSpPr/>
          <p:nvPr/>
        </p:nvSpPr>
        <p:spPr>
          <a:xfrm rot="5400000">
            <a:off x="1247579" y="2987918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375756" y="2651829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3528" y="3371909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532" y="3047873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23728" y="3047873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127993"/>
            <a:ext cx="2076450" cy="238125"/>
          </a:xfrm>
          <a:prstGeom prst="rect">
            <a:avLst/>
          </a:prstGeom>
          <a:noFill/>
        </p:spPr>
      </p:pic>
      <p:pic>
        <p:nvPicPr>
          <p:cNvPr id="26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4380021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20474"/>
              </p:ext>
            </p:extLst>
          </p:nvPr>
        </p:nvGraphicFramePr>
        <p:xfrm>
          <a:off x="6248400" y="4343400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2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343400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2600" y="2514600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73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520" y="228600"/>
            <a:ext cx="9000773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600" dirty="0"/>
              <a:t>CRL (COMPOUND REFRACTIVE LENSES)</a:t>
            </a:r>
            <a:br>
              <a:rPr lang="en-US" sz="3600" dirty="0"/>
            </a:br>
            <a:r>
              <a:rPr lang="en-US" sz="3600" dirty="0"/>
              <a:t>= replicate N lenses</a:t>
            </a:r>
            <a:br>
              <a:rPr lang="en-US" sz="3600" dirty="0"/>
            </a:br>
            <a:endParaRPr lang="en-GB" sz="3600" dirty="0"/>
          </a:p>
        </p:txBody>
      </p:sp>
      <p:pic>
        <p:nvPicPr>
          <p:cNvPr id="4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301931"/>
            <a:ext cx="2520280" cy="2520280"/>
          </a:xfrm>
          <a:prstGeom prst="rect">
            <a:avLst/>
          </a:prstGeom>
          <a:noFill/>
        </p:spPr>
      </p:pic>
      <p:pic>
        <p:nvPicPr>
          <p:cNvPr id="5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1805987"/>
            <a:ext cx="1524000" cy="1524000"/>
          </a:xfrm>
          <a:prstGeom prst="rect">
            <a:avLst/>
          </a:prstGeom>
          <a:noFill/>
        </p:spPr>
      </p:pic>
      <p:pic>
        <p:nvPicPr>
          <p:cNvPr id="6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1805987"/>
            <a:ext cx="1524000" cy="1524000"/>
          </a:xfrm>
          <a:prstGeom prst="rect">
            <a:avLst/>
          </a:prstGeom>
          <a:noFill/>
        </p:spPr>
      </p:pic>
      <p:pic>
        <p:nvPicPr>
          <p:cNvPr id="7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625967"/>
            <a:ext cx="1872208" cy="1872208"/>
          </a:xfrm>
          <a:prstGeom prst="rect">
            <a:avLst/>
          </a:prstGeom>
          <a:noFill/>
        </p:spPr>
      </p:pic>
      <p:pic>
        <p:nvPicPr>
          <p:cNvPr id="8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354159"/>
            <a:ext cx="676275" cy="495301"/>
          </a:xfrm>
          <a:prstGeom prst="rect">
            <a:avLst/>
          </a:prstGeom>
          <a:noFill/>
        </p:spPr>
      </p:pic>
      <p:pic>
        <p:nvPicPr>
          <p:cNvPr id="9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318155"/>
            <a:ext cx="742950" cy="495301"/>
          </a:xfrm>
          <a:prstGeom prst="rect">
            <a:avLst/>
          </a:prstGeom>
          <a:noFill/>
        </p:spPr>
      </p:pic>
      <p:pic>
        <p:nvPicPr>
          <p:cNvPr id="10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318155"/>
            <a:ext cx="942975" cy="495301"/>
          </a:xfrm>
          <a:prstGeom prst="rect">
            <a:avLst/>
          </a:prstGeom>
          <a:noFill/>
        </p:spPr>
      </p:pic>
      <p:pic>
        <p:nvPicPr>
          <p:cNvPr id="1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354159"/>
            <a:ext cx="1847850" cy="51435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1459468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interface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4" y="137393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671900" y="122992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Compound Refractive Lens (CRL)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840252" y="137393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Transfocator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436227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90"/>
                </a:solidFill>
              </a:rPr>
              <a:t>A. </a:t>
            </a:r>
            <a:r>
              <a:rPr lang="en-GB" dirty="0" err="1">
                <a:solidFill>
                  <a:srgbClr val="000090"/>
                </a:solidFill>
              </a:rPr>
              <a:t>Snigirev</a:t>
            </a:r>
            <a:r>
              <a:rPr lang="en-GB" dirty="0">
                <a:solidFill>
                  <a:srgbClr val="000090"/>
                </a:solidFill>
              </a:rPr>
              <a:t> </a:t>
            </a:r>
            <a:r>
              <a:rPr lang="en-GB" i="1" dirty="0">
                <a:solidFill>
                  <a:srgbClr val="000090"/>
                </a:solidFill>
              </a:rPr>
              <a:t>et al </a:t>
            </a:r>
            <a:r>
              <a:rPr lang="en-GB" dirty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>
              <a:solidFill>
                <a:srgbClr val="000090"/>
              </a:solidFill>
            </a:endParaRPr>
          </a:p>
          <a:p>
            <a:pPr lvl="0"/>
            <a:r>
              <a:rPr lang="en-GB" b="1" dirty="0">
                <a:solidFill>
                  <a:srgbClr val="000090"/>
                </a:solidFill>
              </a:rPr>
              <a:t>2011 </a:t>
            </a:r>
            <a:r>
              <a:rPr lang="en-GB" b="1" dirty="0" err="1">
                <a:solidFill>
                  <a:srgbClr val="000090"/>
                </a:solidFill>
              </a:rPr>
              <a:t>Transfocator</a:t>
            </a:r>
            <a:endParaRPr lang="en-GB" b="1" dirty="0">
              <a:solidFill>
                <a:srgbClr val="00009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59632" y="205801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910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3992"/>
            <a:ext cx="8229600" cy="5263775"/>
          </a:xfrm>
        </p:spPr>
        <p:txBody>
          <a:bodyPr/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Introduction to  OASYS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XOPPY toolbox: Source emission and characteristics of optical elements. Power transport</a:t>
            </a:r>
          </a:p>
          <a:p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ShadowOUI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: Ray tracing SR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beamlines</a:t>
            </a:r>
            <a:endParaRPr lang="en-US" sz="2800" dirty="0">
              <a:solidFill>
                <a:schemeClr val="bg1">
                  <a:lumMod val="50000"/>
                </a:schemeClr>
              </a:solidFill>
              <a:ea typeface="ＭＳ Ｐゴシック" pitchFamily="34" charset="-128"/>
            </a:endParaRP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Mirror aberrations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Crystal systems</a:t>
            </a: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  <a:ea typeface="ＭＳ Ｐゴシック" pitchFamily="34" charset="-128"/>
              </a:rPr>
              <a:t>Lenses</a:t>
            </a:r>
          </a:p>
          <a:p>
            <a:r>
              <a:rPr lang="en-US" sz="2800" dirty="0">
                <a:solidFill>
                  <a:srgbClr val="FF0000"/>
                </a:solidFill>
                <a:ea typeface="ＭＳ Ｐゴシック" pitchFamily="34" charset="-128"/>
              </a:rPr>
              <a:t>WOFRY and SRW: coherent beam transport: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Simple examples with WOFRY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ea typeface="ＭＳ Ｐゴシック" pitchFamily="34" charset="-128"/>
              </a:rPr>
              <a:t>Introduction to Partial coherence</a:t>
            </a:r>
            <a:endParaRPr lang="en-US" sz="2000" dirty="0">
              <a:solidFill>
                <a:srgbClr val="FF0000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8432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optics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sampling a </a:t>
            </a:r>
            <a:r>
              <a:rPr lang="en-US" dirty="0" err="1"/>
              <a:t>wavefront</a:t>
            </a:r>
            <a:r>
              <a:rPr lang="en-US" dirty="0"/>
              <a:t> (</a:t>
            </a:r>
            <a:r>
              <a:rPr lang="en-US" dirty="0" err="1"/>
              <a:t>monochromatoc</a:t>
            </a:r>
            <a:r>
              <a:rPr lang="en-US" dirty="0"/>
              <a:t> and coherent), and propagate it (in free space and trough optical elements)</a:t>
            </a:r>
          </a:p>
          <a:p>
            <a:r>
              <a:rPr lang="en-US" dirty="0"/>
              <a:t>2D </a:t>
            </a:r>
            <a:r>
              <a:rPr lang="en-US" dirty="0" err="1"/>
              <a:t>wavefront</a:t>
            </a:r>
            <a:r>
              <a:rPr lang="en-US" dirty="0"/>
              <a:t> sampling is costly ~N^2</a:t>
            </a:r>
          </a:p>
          <a:p>
            <a:r>
              <a:rPr lang="en-US" dirty="0"/>
              <a:t>Propagation is expensive N^4 or N^2 if FFT</a:t>
            </a:r>
          </a:p>
          <a:p>
            <a:r>
              <a:rPr lang="en-US" dirty="0"/>
              <a:t>Optical elements </a:t>
            </a:r>
            <a:r>
              <a:rPr lang="en-US" dirty="0" err="1"/>
              <a:t>modelled</a:t>
            </a:r>
            <a:r>
              <a:rPr lang="en-US" dirty="0"/>
              <a:t> as thin objects</a:t>
            </a:r>
          </a:p>
          <a:p>
            <a:r>
              <a:rPr lang="en-US" dirty="0"/>
              <a:t>Parameter setting is complex </a:t>
            </a:r>
          </a:p>
        </p:txBody>
      </p:sp>
    </p:spTree>
    <p:extLst>
      <p:ext uri="{BB962C8B-B14F-4D97-AF65-F5344CB8AC3E}">
        <p14:creationId xmlns:p14="http://schemas.microsoft.com/office/powerpoint/2010/main" val="3854805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756CBF-9493-3544-952B-28C3A65B1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17" b="3730"/>
          <a:stretch/>
        </p:blipFill>
        <p:spPr>
          <a:xfrm>
            <a:off x="150051" y="2742185"/>
            <a:ext cx="8870124" cy="39832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943813-742C-614A-9654-37172B7DAC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>
                <a:latin typeface="Arial"/>
              </a:rPr>
              <a:pPr/>
              <a:t>49</a:t>
            </a:fld>
            <a:endParaRPr lang="en-US" dirty="0">
              <a:latin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809970-9A6E-9A44-AD84-DE80CE557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64" y="179725"/>
            <a:ext cx="8909136" cy="828948"/>
          </a:xfrm>
        </p:spPr>
        <p:txBody>
          <a:bodyPr/>
          <a:lstStyle/>
          <a:p>
            <a:r>
              <a:rPr lang="en-US" sz="4000" dirty="0"/>
              <a:t>Wavefront and Propagator discretization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9C049-02A1-E34C-AC55-15E594AA6F5F}"/>
              </a:ext>
            </a:extLst>
          </p:cNvPr>
          <p:cNvSpPr txBox="1"/>
          <p:nvPr/>
        </p:nvSpPr>
        <p:spPr>
          <a:xfrm>
            <a:off x="273876" y="940195"/>
            <a:ext cx="460188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C98"/>
                </a:solidFill>
              </a:rPr>
              <a:t>Effect of the discretization: Replicas</a:t>
            </a:r>
          </a:p>
          <a:p>
            <a:endParaRPr lang="en-US" dirty="0">
              <a:solidFill>
                <a:srgbClr val="005C98"/>
              </a:solidFill>
            </a:endParaRPr>
          </a:p>
          <a:p>
            <a:r>
              <a:rPr lang="en-US" dirty="0">
                <a:solidFill>
                  <a:srgbClr val="005C98"/>
                </a:solidFill>
              </a:rPr>
              <a:t>Replicas can be avoided by increasing the sampling or by isolating the main feature at the image plane, if the replica are well separated.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607248-7EB6-244C-8E24-A1F96B4CCF2D}"/>
              </a:ext>
            </a:extLst>
          </p:cNvPr>
          <p:cNvSpPr txBox="1"/>
          <p:nvPr/>
        </p:nvSpPr>
        <p:spPr>
          <a:xfrm>
            <a:off x="5095080" y="1008673"/>
            <a:ext cx="392509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5C98"/>
                </a:solidFill>
              </a:rPr>
              <a:t>Effect of under-sampling: Aliasing</a:t>
            </a:r>
          </a:p>
          <a:p>
            <a:endParaRPr lang="en-US" dirty="0">
              <a:solidFill>
                <a:srgbClr val="005C98"/>
              </a:solidFill>
            </a:endParaRPr>
          </a:p>
          <a:p>
            <a:r>
              <a:rPr lang="en-US" dirty="0">
                <a:solidFill>
                  <a:srgbClr val="005C98"/>
                </a:solidFill>
              </a:rPr>
              <a:t>Under-sampling produces an overlapping of the replicas, thus completely distorting the expected result. This effect is called </a:t>
            </a:r>
            <a:r>
              <a:rPr lang="en-US" i="1" dirty="0">
                <a:solidFill>
                  <a:srgbClr val="005C98"/>
                </a:solidFill>
              </a:rPr>
              <a:t>aliasing.</a:t>
            </a:r>
            <a:endParaRPr lang="en-US" dirty="0">
              <a:solidFill>
                <a:srgbClr val="005C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5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 bwMode="auto">
          <a:xfrm>
            <a:off x="511133" y="132447"/>
            <a:ext cx="5713563" cy="63726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latin typeface="Arial" charset="0"/>
                <a:ea typeface="MS PGothic" charset="0"/>
              </a:rPr>
              <a:t>The OASYS Project</a:t>
            </a:r>
          </a:p>
        </p:txBody>
      </p:sp>
      <p:pic>
        <p:nvPicPr>
          <p:cNvPr id="73731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4070" y="885009"/>
            <a:ext cx="4914546" cy="294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ZoneTexte 6"/>
          <p:cNvSpPr txBox="1">
            <a:spLocks noChangeArrowheads="1"/>
          </p:cNvSpPr>
          <p:nvPr/>
        </p:nvSpPr>
        <p:spPr bwMode="auto">
          <a:xfrm>
            <a:off x="1241281" y="3834047"/>
            <a:ext cx="6623297" cy="1447812"/>
          </a:xfrm>
          <a:prstGeom prst="rect">
            <a:avLst/>
          </a:prstGeom>
          <a:solidFill>
            <a:srgbClr val="DCE6F2"/>
          </a:solidFill>
          <a:ln w="9525">
            <a:solidFill>
              <a:srgbClr val="4F81BD"/>
            </a:solidFill>
            <a:miter lim="800000"/>
            <a:headEnd/>
            <a:tailEnd/>
          </a:ln>
        </p:spPr>
        <p:txBody>
          <a:bodyPr wrap="square" lIns="62209" tIns="31105" rIns="62209" bIns="31105">
            <a:spAutoFit/>
          </a:bodyPr>
          <a:lstStyle>
            <a:lvl1pPr marL="342900" indent="-3429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eaLnBrk="0"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defTabSz="447675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FF6600"/>
                </a:solidFill>
              </a:rPr>
              <a:t>OASYS</a:t>
            </a:r>
            <a:r>
              <a:rPr lang="fr-FR" sz="1800" dirty="0">
                <a:solidFill>
                  <a:srgbClr val="1F497D"/>
                </a:solidFill>
              </a:rPr>
              <a:t> =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O</a:t>
            </a:r>
            <a:r>
              <a:rPr lang="fr-FR" sz="1800" dirty="0" err="1">
                <a:solidFill>
                  <a:srgbClr val="1F497D"/>
                </a:solidFill>
              </a:rPr>
              <a:t>r</a:t>
            </a:r>
            <a:r>
              <a:rPr lang="fr-FR" sz="1800" dirty="0" err="1">
                <a:solidFill>
                  <a:srgbClr val="FF6600"/>
                </a:solidFill>
              </a:rPr>
              <a:t>A</a:t>
            </a:r>
            <a:r>
              <a:rPr lang="fr-FR" sz="1800" dirty="0" err="1">
                <a:solidFill>
                  <a:srgbClr val="1F497D"/>
                </a:solidFill>
              </a:rPr>
              <a:t>nge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 err="1">
                <a:solidFill>
                  <a:srgbClr val="FF6600"/>
                </a:solidFill>
              </a:rPr>
              <a:t>SY</a:t>
            </a:r>
            <a:r>
              <a:rPr lang="fr-FR" sz="1800" dirty="0" err="1">
                <a:solidFill>
                  <a:srgbClr val="1F497D"/>
                </a:solidFill>
              </a:rPr>
              <a:t>nchrotron</a:t>
            </a:r>
            <a:r>
              <a:rPr lang="fr-FR" sz="1800" dirty="0">
                <a:solidFill>
                  <a:srgbClr val="000000"/>
                </a:solidFill>
              </a:rPr>
              <a:t> </a:t>
            </a:r>
            <a:r>
              <a:rPr lang="fr-FR" sz="1800" dirty="0">
                <a:solidFill>
                  <a:srgbClr val="FF6600"/>
                </a:solidFill>
              </a:rPr>
              <a:t>S</a:t>
            </a:r>
            <a:r>
              <a:rPr lang="fr-FR" sz="1800" dirty="0">
                <a:solidFill>
                  <a:srgbClr val="1F497D"/>
                </a:solidFill>
              </a:rPr>
              <a:t>uite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A </a:t>
            </a:r>
            <a:r>
              <a:rPr lang="fr-FR" sz="1800" dirty="0" err="1">
                <a:solidFill>
                  <a:srgbClr val="1F497D"/>
                </a:solidFill>
              </a:rPr>
              <a:t>common</a:t>
            </a:r>
            <a:r>
              <a:rPr lang="fr-FR" sz="1800" dirty="0">
                <a:solidFill>
                  <a:srgbClr val="1F497D"/>
                </a:solidFill>
              </a:rPr>
              <a:t> platform to </a:t>
            </a:r>
            <a:r>
              <a:rPr lang="fr-FR" sz="1800" dirty="0" err="1">
                <a:solidFill>
                  <a:srgbClr val="1F497D"/>
                </a:solidFill>
              </a:rPr>
              <a:t>build</a:t>
            </a:r>
            <a:r>
              <a:rPr lang="fr-FR" sz="1800" dirty="0">
                <a:solidFill>
                  <a:srgbClr val="1F497D"/>
                </a:solidFill>
              </a:rPr>
              <a:t> synchrotron-</a:t>
            </a:r>
            <a:r>
              <a:rPr lang="fr-FR" sz="1800" dirty="0" err="1">
                <a:solidFill>
                  <a:srgbClr val="1F497D"/>
                </a:solidFill>
              </a:rPr>
              <a:t>oriented</a:t>
            </a:r>
            <a:r>
              <a:rPr lang="fr-FR" sz="1800" dirty="0">
                <a:solidFill>
                  <a:srgbClr val="1F497D"/>
                </a:solidFill>
              </a:rPr>
              <a:t> User Interfaces </a:t>
            </a:r>
            <a:r>
              <a:rPr lang="fr-FR" sz="1800" b="1" i="1" dirty="0" err="1">
                <a:solidFill>
                  <a:srgbClr val="1F497D"/>
                </a:solidFill>
              </a:rPr>
              <a:t>that</a:t>
            </a:r>
            <a:r>
              <a:rPr lang="fr-FR" sz="1800" b="1" i="1" dirty="0">
                <a:solidFill>
                  <a:srgbClr val="1F497D"/>
                </a:solidFill>
              </a:rPr>
              <a:t> </a:t>
            </a:r>
            <a:r>
              <a:rPr lang="fr-FR" sz="1800" b="1" i="1" dirty="0" err="1">
                <a:solidFill>
                  <a:srgbClr val="1F497D"/>
                </a:solidFill>
              </a:rPr>
              <a:t>communicate</a:t>
            </a:r>
            <a:endParaRPr lang="fr-FR" sz="1800" b="1" i="1" dirty="0">
              <a:solidFill>
                <a:srgbClr val="1F497D"/>
              </a:solidFill>
            </a:endParaRP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The </a:t>
            </a:r>
            <a:r>
              <a:rPr lang="fr-FR" sz="1800" dirty="0" err="1">
                <a:solidFill>
                  <a:srgbClr val="1F497D"/>
                </a:solidFill>
              </a:rPr>
              <a:t>upper</a:t>
            </a:r>
            <a:r>
              <a:rPr lang="fr-FR" sz="1800" dirty="0">
                <a:solidFill>
                  <a:srgbClr val="1F497D"/>
                </a:solidFill>
              </a:rPr>
              <a:t> layer of the application </a:t>
            </a:r>
            <a:r>
              <a:rPr lang="fr-FR" sz="1800" dirty="0" err="1">
                <a:solidFill>
                  <a:srgbClr val="1F497D"/>
                </a:solidFill>
              </a:rPr>
              <a:t>presented</a:t>
            </a:r>
            <a:r>
              <a:rPr lang="fr-FR" sz="1800" dirty="0">
                <a:solidFill>
                  <a:srgbClr val="1F497D"/>
                </a:solidFill>
              </a:rPr>
              <a:t> to the user </a:t>
            </a:r>
          </a:p>
          <a:p>
            <a:pPr algn="just" eaLnBrk="1">
              <a:buFont typeface="Wingdings" charset="0"/>
              <a:buChar char="ü"/>
            </a:pPr>
            <a:r>
              <a:rPr lang="fr-FR" sz="1800" dirty="0">
                <a:solidFill>
                  <a:srgbClr val="1F497D"/>
                </a:solidFill>
              </a:rPr>
              <a:t>Open Source &amp; Python </a:t>
            </a:r>
            <a:r>
              <a:rPr lang="fr-FR" sz="1800" dirty="0" err="1">
                <a:solidFill>
                  <a:srgbClr val="1F497D"/>
                </a:solidFill>
              </a:rPr>
              <a:t>technology</a:t>
            </a:r>
            <a:endParaRPr lang="fr-FR" sz="1800" dirty="0">
              <a:solidFill>
                <a:srgbClr val="1F497D"/>
              </a:solidFill>
            </a:endParaRPr>
          </a:p>
        </p:txBody>
      </p:sp>
      <p:pic>
        <p:nvPicPr>
          <p:cNvPr id="7" name="Immagine 5" descr="PPT-schermata 1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80602" y="2318893"/>
            <a:ext cx="1394657" cy="90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6429" y="615420"/>
            <a:ext cx="1631478" cy="207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0525" y="3227868"/>
            <a:ext cx="1794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Luca </a:t>
            </a:r>
            <a:r>
              <a:rPr lang="en-US" dirty="0" err="1"/>
              <a:t>Rebuffi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89025" y="3227868"/>
            <a:ext cx="295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Manuel Sanchez del Rio</a:t>
            </a:r>
          </a:p>
        </p:txBody>
      </p:sp>
      <p:pic>
        <p:nvPicPr>
          <p:cNvPr id="10242" name="Picture 2" descr="ANL H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20" y="1311936"/>
            <a:ext cx="2880308" cy="100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304" y="5410279"/>
            <a:ext cx="8573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Luca </a:t>
            </a:r>
            <a:r>
              <a:rPr lang="en-GB" dirty="0" err="1"/>
              <a:t>Rebuffi</a:t>
            </a:r>
            <a:r>
              <a:rPr lang="en-GB" dirty="0"/>
              <a:t>, Manuel Sanchez del Rio (2017)  </a:t>
            </a:r>
          </a:p>
          <a:p>
            <a:r>
              <a:rPr lang="en-GB" b="1" dirty="0"/>
              <a:t>OASYS (</a:t>
            </a:r>
            <a:r>
              <a:rPr lang="en-GB" b="1" dirty="0" err="1"/>
              <a:t>OrAnge</a:t>
            </a:r>
            <a:r>
              <a:rPr lang="en-GB" b="1" dirty="0"/>
              <a:t> </a:t>
            </a:r>
            <a:r>
              <a:rPr lang="en-GB" b="1" dirty="0" err="1"/>
              <a:t>SYnchrotron</a:t>
            </a:r>
            <a:r>
              <a:rPr lang="en-GB" b="1" dirty="0"/>
              <a:t> Suite) : an open-source graphical environment for x-ray virtual experiments</a:t>
            </a:r>
          </a:p>
          <a:p>
            <a:r>
              <a:rPr lang="en-GB" dirty="0"/>
              <a:t> </a:t>
            </a:r>
            <a:r>
              <a:rPr lang="en-GB" i="1" dirty="0" err="1"/>
              <a:t>Proc.SPIE</a:t>
            </a:r>
            <a:r>
              <a:rPr lang="en-GB" dirty="0"/>
              <a:t> 10388:  10388-10388. </a:t>
            </a:r>
            <a:r>
              <a:rPr lang="en-GB" dirty="0">
                <a:hlinkClick r:id="rId7"/>
              </a:rPr>
              <a:t>http://dx.doi.org/10.1117/12.2274263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161304" y="136972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oasys-kit.github.io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3600" y="2693177"/>
            <a:ext cx="1930268" cy="46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7858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021"/>
            <a:ext cx="8229600" cy="1143000"/>
          </a:xfrm>
        </p:spPr>
        <p:txBody>
          <a:bodyPr/>
          <a:lstStyle/>
          <a:p>
            <a:r>
              <a:rPr lang="en-US" dirty="0"/>
              <a:t>SRW (Oleg </a:t>
            </a:r>
            <a:r>
              <a:rPr lang="en-US" dirty="0" err="1"/>
              <a:t>Chubar</a:t>
            </a:r>
            <a:r>
              <a:rPr lang="en-US" dirty="0"/>
              <a:t>, BNL)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277" y="1562108"/>
            <a:ext cx="1912056" cy="2615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CDE2E3-3688-6F45-A19F-D7A6848CA65D}"/>
              </a:ext>
            </a:extLst>
          </p:cNvPr>
          <p:cNvSpPr/>
          <p:nvPr/>
        </p:nvSpPr>
        <p:spPr>
          <a:xfrm>
            <a:off x="71049" y="984979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112375"/>
                </a:solidFill>
                <a:latin typeface="Times" pitchFamily="2" charset="0"/>
                <a:hlinkClick r:id="rId3"/>
              </a:rPr>
              <a:t>https://github.com/ochubar/SRW</a:t>
            </a:r>
            <a:r>
              <a:rPr lang="en-US" sz="2000" dirty="0">
                <a:solidFill>
                  <a:srgbClr val="112375"/>
                </a:solidFill>
                <a:latin typeface="Times" pitchFamily="2" charset="0"/>
              </a:rPr>
              <a:t> </a:t>
            </a:r>
            <a:endParaRPr lang="en-US" sz="2000" dirty="0">
              <a:effectLst/>
              <a:latin typeface="Times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6871D3-EFC5-7A47-A62F-BBDBC17D2323}"/>
              </a:ext>
            </a:extLst>
          </p:cNvPr>
          <p:cNvSpPr/>
          <p:nvPr/>
        </p:nvSpPr>
        <p:spPr>
          <a:xfrm>
            <a:off x="71049" y="1613815"/>
            <a:ext cx="6711071" cy="743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Ellaume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Accurate and efficient computation of synchrotron radiation in the near field region.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 Proceedings of the 6th European Particle Accelerator Conference - EPAC-98, pages 1177-1179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DA4E6-E946-5444-BC74-B0F8D391A70B}"/>
              </a:ext>
            </a:extLst>
          </p:cNvPr>
          <p:cNvSpPr/>
          <p:nvPr/>
        </p:nvSpPr>
        <p:spPr>
          <a:xfrm>
            <a:off x="71049" y="2357641"/>
            <a:ext cx="6496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Wavefront calculations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. Proc. SPIE, 4143:48-59 (2001)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1973FC-1D63-C04A-A8C8-59561E617374}"/>
              </a:ext>
            </a:extLst>
          </p:cNvPr>
          <p:cNvSpPr/>
          <p:nvPr/>
        </p:nvSpPr>
        <p:spPr>
          <a:xfrm>
            <a:off x="71049" y="2723837"/>
            <a:ext cx="67110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O., Berman, L., Chu, Y. 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Fluerasu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A., Hubert, 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Idir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Kaznatcheev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K., Shapiro, D. Shen, Q.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Baltser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Development of partially-coherent wavefront propagation simulation methods for 3rd and 4th generation synchrotron radiation sources.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8141:814107 (2011) </a:t>
            </a:r>
            <a:endParaRPr lang="en-US" sz="1400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B332FB-4951-744E-9227-50AA40655A37}"/>
              </a:ext>
            </a:extLst>
          </p:cNvPr>
          <p:cNvSpPr/>
          <p:nvPr/>
        </p:nvSpPr>
        <p:spPr>
          <a:xfrm>
            <a:off x="71049" y="3662940"/>
            <a:ext cx="7006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.: Recent updates in the "Synchrotron Radiation Workshop" code, on-going developments, simulation activities, and plans for the future.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9209:920907 (2014)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60C7CF-9EDE-6241-B1CF-6B4075F279D5}"/>
              </a:ext>
            </a:extLst>
          </p:cNvPr>
          <p:cNvSpPr/>
          <p:nvPr/>
        </p:nvSpPr>
        <p:spPr>
          <a:xfrm>
            <a:off x="71049" y="417744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Rakitin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M., Chen-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Wiegart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Y.K., Chu, Y.S.,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Fluerasu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Hidas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D.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Wiegart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L.: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Main functions, recent updates, and applications of Synchrotron Radiation Workshop code.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Proc. SPIE, 10388:1038805 (2017) 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5A6CBB-8E82-E94B-B7ED-5AC5C82621BB}"/>
              </a:ext>
            </a:extLst>
          </p:cNvPr>
          <p:cNvSpPr/>
          <p:nvPr/>
        </p:nvSpPr>
        <p:spPr>
          <a:xfrm>
            <a:off x="71049" y="4874744"/>
            <a:ext cx="6562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O. and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Celestre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R.: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Memory and CPU efficient computation of the Fresnel free-space propagator in Fourier optics simulation. 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Opt. Express 27, 28750-28759 (2019)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7277" y="4325610"/>
            <a:ext cx="1911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OASYS interface by Luca </a:t>
            </a:r>
            <a:r>
              <a:rPr lang="en-US" dirty="0" err="1"/>
              <a:t>Rebuffi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00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8021"/>
            <a:ext cx="8229600" cy="1143000"/>
          </a:xfrm>
        </p:spPr>
        <p:txBody>
          <a:bodyPr/>
          <a:lstStyle/>
          <a:p>
            <a:r>
              <a:rPr lang="en-US" dirty="0"/>
              <a:t>WOFRY (OASYS team)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644" y="3083152"/>
            <a:ext cx="3314700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064" y="898303"/>
            <a:ext cx="7591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Simpler use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Basic </a:t>
            </a:r>
            <a:r>
              <a:rPr lang="en-US" dirty="0" err="1"/>
              <a:t>wavefronts</a:t>
            </a:r>
            <a:r>
              <a:rPr lang="en-US" dirty="0"/>
              <a:t> (plane waves, spherical waves)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1D and 2D modes (less expensive)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Approximated </a:t>
            </a:r>
            <a:r>
              <a:rPr lang="en-US" dirty="0" err="1"/>
              <a:t>undulator</a:t>
            </a:r>
            <a:r>
              <a:rPr lang="en-US" dirty="0"/>
              <a:t> sources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Effective propagators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Not as complete as SRW but growing fast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Good for prototyping </a:t>
            </a:r>
            <a:r>
              <a:rPr lang="en-US" dirty="0" err="1"/>
              <a:t>beamlines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94458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152400"/>
            <a:ext cx="7772400" cy="1362075"/>
          </a:xfrm>
        </p:spPr>
        <p:txBody>
          <a:bodyPr/>
          <a:lstStyle/>
          <a:p>
            <a:r>
              <a:rPr lang="en-US" dirty="0"/>
              <a:t>Propagators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3200400"/>
            <a:ext cx="4281999" cy="2473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4279900" cy="2270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1447800"/>
            <a:ext cx="8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Calibri"/>
                <a:cs typeface="Calibri"/>
              </a:rPr>
              <a:t>1D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962400"/>
            <a:ext cx="8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Calibri"/>
                <a:cs typeface="Calibri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575608"/>
            <a:ext cx="28341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Fresnel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Fresnel (convolution)</a:t>
            </a:r>
          </a:p>
          <a:p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Integral </a:t>
            </a:r>
          </a:p>
          <a:p>
            <a:r>
              <a:rPr lang="en-US" sz="2400" b="1" dirty="0">
                <a:solidFill>
                  <a:srgbClr val="FF0000"/>
                </a:solidFill>
                <a:latin typeface="Calibri"/>
                <a:cs typeface="Calibri"/>
              </a:rPr>
              <a:t>Fresnel Zoom</a:t>
            </a:r>
          </a:p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Fresnel Zoom Scaled</a:t>
            </a:r>
          </a:p>
        </p:txBody>
      </p:sp>
    </p:spTree>
    <p:extLst>
      <p:ext uri="{BB962C8B-B14F-4D97-AF65-F5344CB8AC3E}">
        <p14:creationId xmlns:p14="http://schemas.microsoft.com/office/powerpoint/2010/main" val="2736948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362075"/>
          </a:xfrm>
        </p:spPr>
        <p:txBody>
          <a:bodyPr/>
          <a:lstStyle/>
          <a:p>
            <a:r>
              <a:rPr lang="en-US" dirty="0"/>
              <a:t>Zoom Propagator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792974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3733800"/>
            <a:ext cx="7725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G. </a:t>
            </a:r>
            <a:r>
              <a:rPr lang="en-US" sz="2400" dirty="0" err="1">
                <a:solidFill>
                  <a:schemeClr val="tx2"/>
                </a:solidFill>
                <a:latin typeface="Calibri"/>
                <a:cs typeface="Calibri"/>
              </a:rPr>
              <a:t>Pirro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, Master Thesis (2017)</a:t>
            </a:r>
          </a:p>
          <a:p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https://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github.com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oasys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-kit/documents/blob/master/</a:t>
            </a:r>
            <a:r>
              <a:rPr lang="en-US" sz="16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zoom_propagator_pirro_thesis.pdf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19400"/>
            <a:ext cx="75057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60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26672" y="0"/>
            <a:ext cx="8991600" cy="83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err="1">
                <a:solidFill>
                  <a:srgbClr val="FF0000"/>
                </a:solidFill>
              </a:rPr>
              <a:t>wofry_examples.ows</a:t>
            </a:r>
            <a:r>
              <a:rPr lang="en-US" dirty="0"/>
              <a:t>   simple propagation cases</a:t>
            </a:r>
            <a:endParaRPr lang="en-GB" sz="5300" dirty="0">
              <a:solidFill>
                <a:srgbClr val="3366FF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5086" y="1066800"/>
            <a:ext cx="936389" cy="1295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90600" y="6858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Aperture=0.4 mm, </a:t>
            </a:r>
            <a:r>
              <a:rPr lang="en-US" dirty="0">
                <a:latin typeface="Symbol" charset="2"/>
                <a:cs typeface="Symbol" charset="2"/>
              </a:rPr>
              <a:t>E</a:t>
            </a:r>
            <a:r>
              <a:rPr lang="en-US" dirty="0"/>
              <a:t>=17225 </a:t>
            </a:r>
            <a:r>
              <a:rPr lang="en-US" dirty="0" err="1"/>
              <a:t>eV</a:t>
            </a:r>
            <a:r>
              <a:rPr lang="en-US" dirty="0"/>
              <a:t>, D=5cm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200275" y="3581400"/>
            <a:ext cx="936389" cy="1295400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3190875" y="2362200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190875" y="3733800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19475" y="2983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267075" y="4202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F=D/2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190875" y="4913293"/>
            <a:ext cx="0" cy="990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67075" y="5382161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F=D/2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8860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5812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190875" y="28194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733675" y="25908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190875" y="2895600"/>
            <a:ext cx="990600" cy="0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90875" y="4234934"/>
            <a:ext cx="990600" cy="32266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390775" y="5370493"/>
            <a:ext cx="1714500" cy="32266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>
            <a:off x="4419600" y="990600"/>
            <a:ext cx="304800" cy="3657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029075" y="1676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4038600" y="41910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038600" y="529429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038600" y="2819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38200" y="152400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Converging spherical +</a:t>
            </a:r>
          </a:p>
          <a:p>
            <a:r>
              <a:rPr lang="en-US" sz="1400" dirty="0"/>
              <a:t>Propagation (D)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14400" y="251460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Plane + </a:t>
            </a:r>
            <a:br>
              <a:rPr lang="en-US" sz="1400" dirty="0"/>
            </a:br>
            <a:r>
              <a:rPr lang="en-US" sz="1400" dirty="0"/>
              <a:t>Lens (F=D)+</a:t>
            </a:r>
            <a:br>
              <a:rPr lang="en-US" sz="1400" dirty="0"/>
            </a:br>
            <a:r>
              <a:rPr lang="en-US" sz="1400" dirty="0"/>
              <a:t>Propagation (D)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5500" y="3810000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Spherical divergent+ </a:t>
            </a:r>
            <a:br>
              <a:rPr lang="en-US" sz="1400" dirty="0"/>
            </a:br>
            <a:r>
              <a:rPr lang="en-US" sz="1400" dirty="0"/>
              <a:t>Lens (F=D/2)+</a:t>
            </a:r>
            <a:br>
              <a:rPr lang="en-US" sz="1400" dirty="0"/>
            </a:br>
            <a:r>
              <a:rPr lang="en-US" sz="1400" dirty="0"/>
              <a:t>Propagation (D)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09800" y="5446693"/>
            <a:ext cx="422672" cy="381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76300" y="5065693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Gaussian+</a:t>
            </a:r>
            <a:br>
              <a:rPr lang="en-US" sz="1400" dirty="0"/>
            </a:br>
            <a:r>
              <a:rPr lang="en-US" sz="1400" dirty="0"/>
              <a:t>Propagation(D)+ </a:t>
            </a:r>
            <a:br>
              <a:rPr lang="en-US" sz="1400" dirty="0"/>
            </a:br>
            <a:r>
              <a:rPr lang="en-US" sz="1400" dirty="0"/>
              <a:t>Lens (F=D/2)+</a:t>
            </a:r>
            <a:br>
              <a:rPr lang="en-US" sz="1400" dirty="0"/>
            </a:br>
            <a:r>
              <a:rPr lang="en-US" sz="1400" dirty="0"/>
              <a:t>Propagation (D)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14400" y="10668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14400" y="2362200"/>
            <a:ext cx="3276600" cy="11430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4400" y="49530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914400" y="3581400"/>
            <a:ext cx="3276600" cy="12192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lide Number Placeholder 45"/>
          <p:cNvSpPr txBox="1">
            <a:spLocks/>
          </p:cNvSpPr>
          <p:nvPr/>
        </p:nvSpPr>
        <p:spPr>
          <a:xfrm>
            <a:off x="7391400" y="60515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914400"/>
            <a:ext cx="3884924" cy="260511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3505200"/>
            <a:ext cx="3774141" cy="25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33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8382000" cy="762000"/>
          </a:xfrm>
        </p:spPr>
        <p:txBody>
          <a:bodyPr/>
          <a:lstStyle/>
          <a:p>
            <a:r>
              <a:rPr lang="en-US" dirty="0"/>
              <a:t>2D Oversimplified </a:t>
            </a:r>
            <a:r>
              <a:rPr lang="en-US" dirty="0" err="1"/>
              <a:t>Beamline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0"/>
            <a:ext cx="3276600" cy="12920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685800"/>
            <a:ext cx="4847260" cy="304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3962400"/>
            <a:ext cx="85344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diffraction by a </a:t>
            </a:r>
            <a:r>
              <a:rPr lang="en-US" dirty="0" err="1"/>
              <a:t>DxD</a:t>
            </a:r>
            <a:r>
              <a:rPr lang="en-US" dirty="0"/>
              <a:t> square aperture of a collapsing spherical </a:t>
            </a:r>
            <a:r>
              <a:rPr lang="en-US" dirty="0" err="1"/>
              <a:t>wavefront</a:t>
            </a:r>
            <a:r>
              <a:rPr lang="en-US" dirty="0"/>
              <a:t> has an intensity distribution proportional to sinc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kDx</a:t>
            </a:r>
            <a:r>
              <a:rPr lang="en-US" dirty="0"/>
              <a:t>/2f ) sinc</a:t>
            </a:r>
            <a:r>
              <a:rPr lang="en-US" baseline="30000" dirty="0"/>
              <a:t>2</a:t>
            </a:r>
            <a:r>
              <a:rPr lang="en-US" dirty="0"/>
              <a:t>(</a:t>
            </a:r>
            <a:r>
              <a:rPr lang="en-US" dirty="0" err="1"/>
              <a:t>kDy</a:t>
            </a:r>
            <a:r>
              <a:rPr lang="en-US" dirty="0"/>
              <a:t>/2f), where k=2π/</a:t>
            </a:r>
            <a:r>
              <a:rPr lang="en-US" dirty="0" err="1"/>
              <a:t>λ</a:t>
            </a:r>
            <a:r>
              <a:rPr lang="en-US" dirty="0"/>
              <a:t>, x(y) is the horizontal (vertical) coordinate, and f is the distance aperture-focus (D/f is the divergence). Considering that the FWHM of sinc</a:t>
            </a:r>
            <a:r>
              <a:rPr lang="en-US" baseline="30000" dirty="0"/>
              <a:t>2</a:t>
            </a:r>
            <a:r>
              <a:rPr lang="en-US" dirty="0"/>
              <a:t>(x) is approximately 2.78, one obtains a FWHM=0.885 * wavelength / divergence=18nm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3429000"/>
            <a:ext cx="3376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Theoretical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869605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coherence</a:t>
            </a:r>
          </a:p>
        </p:txBody>
      </p:sp>
    </p:spTree>
    <p:extLst>
      <p:ext uri="{BB962C8B-B14F-4D97-AF65-F5344CB8AC3E}">
        <p14:creationId xmlns:p14="http://schemas.microsoft.com/office/powerpoint/2010/main" val="2691230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3400" y="1893678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3248057">
            <a:off x="1645554" y="1559337"/>
            <a:ext cx="1367588" cy="1526811"/>
            <a:chOff x="5107522" y="491296"/>
            <a:chExt cx="1367588" cy="1526811"/>
          </a:xfrm>
        </p:grpSpPr>
        <p:sp>
          <p:nvSpPr>
            <p:cNvPr id="6" name="Oval 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1513439">
            <a:off x="1720912" y="1520775"/>
            <a:ext cx="1367588" cy="1526812"/>
            <a:chOff x="5107522" y="491296"/>
            <a:chExt cx="1367588" cy="1526812"/>
          </a:xfrm>
        </p:grpSpPr>
        <p:sp>
          <p:nvSpPr>
            <p:cNvPr id="11" name="Oval 10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3248057">
            <a:off x="2011207" y="1550573"/>
            <a:ext cx="1367588" cy="1526811"/>
            <a:chOff x="5107522" y="491296"/>
            <a:chExt cx="1367588" cy="1526811"/>
          </a:xfrm>
        </p:grpSpPr>
        <p:sp>
          <p:nvSpPr>
            <p:cNvPr id="16" name="Oval 1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79334" y="3976756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rot="2612354">
            <a:off x="2032589" y="3940375"/>
            <a:ext cx="768780" cy="902480"/>
            <a:chOff x="5107522" y="491296"/>
            <a:chExt cx="1367588" cy="1526811"/>
          </a:xfrm>
        </p:grpSpPr>
        <p:sp>
          <p:nvSpPr>
            <p:cNvPr id="22" name="Oval 2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3038845">
            <a:off x="1188427" y="3442357"/>
            <a:ext cx="1821736" cy="2147756"/>
            <a:chOff x="5107522" y="491296"/>
            <a:chExt cx="1367588" cy="1526811"/>
          </a:xfrm>
        </p:grpSpPr>
        <p:sp>
          <p:nvSpPr>
            <p:cNvPr id="27" name="Oval 26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1513439">
            <a:off x="1624059" y="3408824"/>
            <a:ext cx="1367588" cy="1526812"/>
            <a:chOff x="5107522" y="491296"/>
            <a:chExt cx="1367588" cy="1526812"/>
          </a:xfrm>
        </p:grpSpPr>
        <p:sp>
          <p:nvSpPr>
            <p:cNvPr id="32" name="Oval 3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906463" y="4955258"/>
            <a:ext cx="7292975" cy="1009650"/>
            <a:chOff x="907029" y="5450716"/>
            <a:chExt cx="7292334" cy="1010101"/>
          </a:xfrm>
        </p:grpSpPr>
        <p:pic>
          <p:nvPicPr>
            <p:cNvPr id="37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029" y="5501964"/>
              <a:ext cx="7292334" cy="95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6624701" y="5501539"/>
              <a:ext cx="1574662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85024" y="5501539"/>
              <a:ext cx="137465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functions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51493" y="5450716"/>
              <a:ext cx="1414339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75304" y="5450716"/>
              <a:ext cx="126036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4D function</a:t>
              </a:r>
            </a:p>
          </p:txBody>
        </p:sp>
      </p:grpSp>
      <p:grpSp>
        <p:nvGrpSpPr>
          <p:cNvPr id="42" name="Group 25"/>
          <p:cNvGrpSpPr>
            <a:grpSpLocks/>
          </p:cNvGrpSpPr>
          <p:nvPr/>
        </p:nvGrpSpPr>
        <p:grpSpPr bwMode="auto">
          <a:xfrm>
            <a:off x="4465899" y="585766"/>
            <a:ext cx="4131737" cy="1062234"/>
            <a:chOff x="4651254" y="1741221"/>
            <a:chExt cx="4014588" cy="1007419"/>
          </a:xfrm>
        </p:grpSpPr>
        <p:pic>
          <p:nvPicPr>
            <p:cNvPr id="4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254" y="1741221"/>
              <a:ext cx="30099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442" y="2215240"/>
              <a:ext cx="3708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3785834" y="1596361"/>
            <a:ext cx="5505450" cy="1593850"/>
            <a:chOff x="1978575" y="4057248"/>
            <a:chExt cx="5505277" cy="1592699"/>
          </a:xfrm>
        </p:grpSpPr>
        <p:grpSp>
          <p:nvGrpSpPr>
            <p:cNvPr id="47" name="Group 137"/>
            <p:cNvGrpSpPr>
              <a:grpSpLocks/>
            </p:cNvGrpSpPr>
            <p:nvPr/>
          </p:nvGrpSpPr>
          <p:grpSpPr bwMode="auto">
            <a:xfrm>
              <a:off x="1978575" y="4057248"/>
              <a:ext cx="1956421" cy="1592699"/>
              <a:chOff x="0" y="0"/>
              <a:chExt cx="3743520" cy="3173309"/>
            </a:xfrm>
          </p:grpSpPr>
          <p:grpSp>
            <p:nvGrpSpPr>
              <p:cNvPr id="50" name="Group 125"/>
              <p:cNvGrpSpPr>
                <a:grpSpLocks/>
              </p:cNvGrpSpPr>
              <p:nvPr/>
            </p:nvGrpSpPr>
            <p:grpSpPr bwMode="auto">
              <a:xfrm>
                <a:off x="1944483" y="717603"/>
                <a:ext cx="1191556" cy="2455707"/>
                <a:chOff x="0" y="0"/>
                <a:chExt cx="1191555" cy="2455706"/>
              </a:xfrm>
            </p:grpSpPr>
            <p:sp>
              <p:nvSpPr>
                <p:cNvPr id="62" name="Shape 1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Shape 12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1" name="Group 128"/>
              <p:cNvGrpSpPr>
                <a:grpSpLocks/>
              </p:cNvGrpSpPr>
              <p:nvPr/>
            </p:nvGrpSpPr>
            <p:grpSpPr bwMode="auto">
              <a:xfrm>
                <a:off x="779761" y="417846"/>
                <a:ext cx="2963759" cy="436003"/>
                <a:chOff x="0" y="0"/>
                <a:chExt cx="2963758" cy="436002"/>
              </a:xfrm>
            </p:grpSpPr>
            <p:sp>
              <p:nvSpPr>
                <p:cNvPr id="60" name="Shape 126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436004"/>
                </a:xfrm>
                <a:prstGeom prst="rect">
                  <a:avLst/>
                </a:prstGeom>
                <a:blipFill dpi="0" rotWithShape="1">
                  <a:blip r:embed="rId6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Shape 127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2" name="Group 131"/>
              <p:cNvGrpSpPr>
                <a:grpSpLocks/>
              </p:cNvGrpSpPr>
              <p:nvPr/>
            </p:nvGrpSpPr>
            <p:grpSpPr bwMode="auto">
              <a:xfrm>
                <a:off x="-1" y="-1"/>
                <a:ext cx="436004" cy="2963756"/>
                <a:chOff x="0" y="0"/>
                <a:chExt cx="436003" cy="2963754"/>
              </a:xfrm>
            </p:grpSpPr>
            <p:sp>
              <p:nvSpPr>
                <p:cNvPr id="58" name="Shape 12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36004" cy="2963756"/>
                </a:xfrm>
                <a:prstGeom prst="rect">
                  <a:avLst/>
                </a:prstGeom>
                <a:blipFill dpi="0" rotWithShape="1">
                  <a:blip r:embed="rId7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Shape 130"/>
                <p:cNvSpPr>
                  <a:spLocks noChangeArrowheads="1"/>
                </p:cNvSpPr>
                <p:nvPr/>
              </p:nvSpPr>
              <p:spPr bwMode="auto">
                <a:xfrm rot="-5400000">
                  <a:off x="-1306547" y="1306546"/>
                  <a:ext cx="2963756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3" name="Shape 132"/>
              <p:cNvSpPr>
                <a:spLocks/>
              </p:cNvSpPr>
              <p:nvPr/>
            </p:nvSpPr>
            <p:spPr bwMode="auto">
              <a:xfrm rot="10800000">
                <a:off x="436004" y="1047138"/>
                <a:ext cx="251713" cy="1674980"/>
              </a:xfrm>
              <a:custGeom>
                <a:avLst/>
                <a:gdLst>
                  <a:gd name="T0" fmla="*/ 125857 w 21600"/>
                  <a:gd name="T1" fmla="*/ 837490 h 21600"/>
                  <a:gd name="T2" fmla="*/ 125857 w 21600"/>
                  <a:gd name="T3" fmla="*/ 837490 h 21600"/>
                  <a:gd name="T4" fmla="*/ 125857 w 21600"/>
                  <a:gd name="T5" fmla="*/ 837490 h 21600"/>
                  <a:gd name="T6" fmla="*/ 125857 w 21600"/>
                  <a:gd name="T7" fmla="*/ 83749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121"/>
                      <a:pt x="10800" y="270"/>
                    </a:cubicBezTo>
                    <a:lnTo>
                      <a:pt x="10800" y="10530"/>
                    </a:lnTo>
                    <a:cubicBezTo>
                      <a:pt x="10800" y="10679"/>
                      <a:pt x="15635" y="10800"/>
                      <a:pt x="21600" y="10800"/>
                    </a:cubicBezTo>
                    <a:cubicBezTo>
                      <a:pt x="15635" y="10800"/>
                      <a:pt x="10800" y="10921"/>
                      <a:pt x="10800" y="11070"/>
                    </a:cubicBezTo>
                    <a:lnTo>
                      <a:pt x="10800" y="21330"/>
                    </a:lnTo>
                    <a:cubicBezTo>
                      <a:pt x="10800" y="21479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grpSp>
            <p:nvGrpSpPr>
              <p:cNvPr id="54" name="Group 135"/>
              <p:cNvGrpSpPr>
                <a:grpSpLocks/>
              </p:cNvGrpSpPr>
              <p:nvPr/>
            </p:nvGrpSpPr>
            <p:grpSpPr bwMode="auto">
              <a:xfrm>
                <a:off x="752927" y="717603"/>
                <a:ext cx="1191557" cy="2455707"/>
                <a:chOff x="0" y="0"/>
                <a:chExt cx="1191555" cy="2455706"/>
              </a:xfrm>
            </p:grpSpPr>
            <p:sp>
              <p:nvSpPr>
                <p:cNvPr id="56" name="Shape 1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8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Shape 13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5" name="Shape 136"/>
              <p:cNvSpPr>
                <a:spLocks/>
              </p:cNvSpPr>
              <p:nvPr/>
            </p:nvSpPr>
            <p:spPr bwMode="auto">
              <a:xfrm rot="-5400000">
                <a:off x="1834209" y="-357072"/>
                <a:ext cx="251713" cy="2415839"/>
              </a:xfrm>
              <a:custGeom>
                <a:avLst/>
                <a:gdLst>
                  <a:gd name="T0" fmla="*/ 125857 w 21600"/>
                  <a:gd name="T1" fmla="*/ 1207920 h 21600"/>
                  <a:gd name="T2" fmla="*/ 125857 w 21600"/>
                  <a:gd name="T3" fmla="*/ 1207920 h 21600"/>
                  <a:gd name="T4" fmla="*/ 125857 w 21600"/>
                  <a:gd name="T5" fmla="*/ 1207920 h 21600"/>
                  <a:gd name="T6" fmla="*/ 125857 w 21600"/>
                  <a:gd name="T7" fmla="*/ 120792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84"/>
                      <a:pt x="10800" y="188"/>
                    </a:cubicBezTo>
                    <a:lnTo>
                      <a:pt x="10800" y="10612"/>
                    </a:lnTo>
                    <a:cubicBezTo>
                      <a:pt x="10800" y="10716"/>
                      <a:pt x="15635" y="10800"/>
                      <a:pt x="21600" y="10800"/>
                    </a:cubicBezTo>
                    <a:cubicBezTo>
                      <a:pt x="15635" y="10800"/>
                      <a:pt x="10800" y="10884"/>
                      <a:pt x="10800" y="10988"/>
                    </a:cubicBezTo>
                    <a:lnTo>
                      <a:pt x="10800" y="21412"/>
                    </a:lnTo>
                    <a:cubicBezTo>
                      <a:pt x="10800" y="21516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pic>
          <p:nvPicPr>
            <p:cNvPr id="48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592" y="4219928"/>
              <a:ext cx="2119443" cy="45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839160" y="4777453"/>
              <a:ext cx="2644692" cy="645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 ~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(Gb-Tb)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Propagate: 4D integrals</a:t>
              </a:r>
              <a:endParaRPr lang="en-GB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423319" y="5950099"/>
            <a:ext cx="393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m x N x N  Propagate: 2D integrals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2829" y="223308"/>
            <a:ext cx="823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coherence is due to the electron beam </a:t>
            </a:r>
            <a:r>
              <a:rPr lang="en-US" dirty="0" err="1"/>
              <a:t>emittance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0120" y="869639"/>
            <a:ext cx="345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Multielectron</a:t>
            </a:r>
            <a:r>
              <a:rPr lang="en-US" dirty="0"/>
              <a:t> Calculation (SRW)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22050" y="3362878"/>
            <a:ext cx="332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Coherent mode decomposition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08590" y="3347156"/>
            <a:ext cx="553786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600" dirty="0">
                <a:hlinkClick r:id="rId10"/>
              </a:rPr>
              <a:t>http://dx.doi.org/10.1209/0295-5075/119/34004</a:t>
            </a:r>
            <a:br>
              <a:rPr lang="en-GB" sz="1600" dirty="0"/>
            </a:br>
            <a:r>
              <a:rPr lang="en-US" sz="1400" dirty="0"/>
              <a:t>Mark Glass, Manuel Sanchez del Rio (2017)  Coherent modes of X-ray beams emitted by </a:t>
            </a:r>
            <a:r>
              <a:rPr lang="en-US" sz="1400" dirty="0" err="1"/>
              <a:t>undulators</a:t>
            </a:r>
            <a:r>
              <a:rPr lang="en-US" sz="1400" dirty="0"/>
              <a:t> in new storage rings EPL (</a:t>
            </a:r>
            <a:r>
              <a:rPr lang="en-US" sz="1400" dirty="0" err="1"/>
              <a:t>Europhysics</a:t>
            </a:r>
            <a:r>
              <a:rPr lang="en-US" sz="1400" dirty="0"/>
              <a:t> Letters) 119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110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COMSYL </a:t>
            </a:r>
            <a:r>
              <a:rPr lang="en-US" cap="none" dirty="0">
                <a:solidFill>
                  <a:schemeClr val="bg1"/>
                </a:solidFill>
              </a:rPr>
              <a:t>EBS S</a:t>
            </a:r>
            <a:r>
              <a:rPr lang="en-US" dirty="0">
                <a:solidFill>
                  <a:schemeClr val="bg1"/>
                </a:solidFill>
              </a:rPr>
              <a:t>OURCE (CF 0.028)</a:t>
            </a:r>
            <a:endParaRPr sz="1600" b="1" cap="all" dirty="0">
              <a:solidFill>
                <a:srgbClr val="FFFFFF"/>
              </a:solidFill>
            </a:endParaRPr>
          </a:p>
        </p:txBody>
      </p:sp>
      <p:sp>
        <p:nvSpPr>
          <p:cNvPr id="411" name="Shape 411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58</a:t>
            </a:fld>
            <a:endParaRPr sz="800" b="1">
              <a:solidFill>
                <a:srgbClr val="132577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5073" y="5745473"/>
            <a:ext cx="498155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  <a:hlinkClick r:id="rId2"/>
              </a:rPr>
              <a:t>https://youtu.be/h24RrJZaQ80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788" y="620146"/>
            <a:ext cx="7318943" cy="51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481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cap="all" dirty="0">
                <a:solidFill>
                  <a:schemeClr val="bg1"/>
                </a:solidFill>
              </a:rPr>
              <a:t>COMSYL </a:t>
            </a:r>
            <a:r>
              <a:rPr lang="en-US" cap="none" dirty="0">
                <a:solidFill>
                  <a:schemeClr val="bg1"/>
                </a:solidFill>
              </a:rPr>
              <a:t>HIGH BETA S</a:t>
            </a:r>
            <a:r>
              <a:rPr cap="all" dirty="0">
                <a:solidFill>
                  <a:schemeClr val="bg1"/>
                </a:solidFill>
              </a:rPr>
              <a:t>OURCE</a:t>
            </a:r>
            <a:r>
              <a:rPr lang="en-US" cap="all" dirty="0">
                <a:solidFill>
                  <a:schemeClr val="bg1"/>
                </a:solidFill>
              </a:rPr>
              <a:t> (CF 0.0013)</a:t>
            </a:r>
            <a:endParaRPr cap="all" dirty="0">
              <a:solidFill>
                <a:schemeClr val="bg1"/>
              </a:solidFill>
            </a:endParaRPr>
          </a:p>
        </p:txBody>
      </p:sp>
      <p:sp>
        <p:nvSpPr>
          <p:cNvPr id="411" name="Shape 411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59</a:t>
            </a:fld>
            <a:endParaRPr sz="800" b="1">
              <a:solidFill>
                <a:srgbClr val="132577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05943" y="5960219"/>
            <a:ext cx="515111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  <a:hlinkClick r:id="rId2"/>
              </a:rPr>
              <a:t>https://</a:t>
            </a:r>
            <a:r>
              <a:rPr lang="en-US" sz="2800" dirty="0" err="1">
                <a:solidFill>
                  <a:srgbClr val="000000"/>
                </a:solidFill>
                <a:hlinkClick r:id="rId2"/>
              </a:rPr>
              <a:t>youtu.be</a:t>
            </a:r>
            <a:r>
              <a:rPr lang="en-US" sz="2800" dirty="0">
                <a:solidFill>
                  <a:srgbClr val="000000"/>
                </a:solidFill>
                <a:hlinkClick r:id="rId2"/>
              </a:rPr>
              <a:t>/GqJkfv186x0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pic>
        <p:nvPicPr>
          <p:cNvPr id="5" name="Picture 4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276" y="798117"/>
            <a:ext cx="7133665" cy="51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 bwMode="auto">
          <a:xfrm>
            <a:off x="453086" y="538617"/>
            <a:ext cx="8233714" cy="637267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2209" tIns="31105" rIns="62209" bIns="31105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MS PGothic" charset="0"/>
              </a:rPr>
              <a:t>Synchrotron Virtual Experiments</a:t>
            </a:r>
          </a:p>
        </p:txBody>
      </p:sp>
      <p:grpSp>
        <p:nvGrpSpPr>
          <p:cNvPr id="2" name="Grouper 33"/>
          <p:cNvGrpSpPr/>
          <p:nvPr/>
        </p:nvGrpSpPr>
        <p:grpSpPr>
          <a:xfrm>
            <a:off x="1200150" y="1300013"/>
            <a:ext cx="7159223" cy="1200150"/>
            <a:chOff x="76200" y="692696"/>
            <a:chExt cx="9545631" cy="1600200"/>
          </a:xfrm>
        </p:grpSpPr>
        <p:sp>
          <p:nvSpPr>
            <p:cNvPr id="8" name="Rectangle 7"/>
            <p:cNvSpPr/>
            <p:nvPr/>
          </p:nvSpPr>
          <p:spPr>
            <a:xfrm>
              <a:off x="1524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Storage Ring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Radiation devices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(e</a:t>
              </a:r>
              <a:r>
                <a:rPr lang="en-US" baseline="30000" dirty="0">
                  <a:solidFill>
                    <a:srgbClr val="0070C0"/>
                  </a:solidFill>
                </a:rPr>
                <a:t>-</a:t>
              </a:r>
              <a:r>
                <a:rPr lang="en-US" dirty="0">
                  <a:solidFill>
                    <a:srgbClr val="0070C0"/>
                  </a:solidFill>
                </a:rPr>
                <a:t> -&gt; 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482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>
                  <a:solidFill>
                    <a:srgbClr val="0070C0"/>
                  </a:solidFill>
                </a:rPr>
                <a:t>Beamline</a:t>
              </a:r>
              <a:endParaRPr lang="en-US" dirty="0">
                <a:solidFill>
                  <a:srgbClr val="0070C0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</a:t>
              </a:r>
              <a:r>
                <a:rPr lang="en-US" dirty="0">
                  <a:solidFill>
                    <a:srgbClr val="0070C0"/>
                  </a:solidFill>
                </a:rPr>
                <a:t> optics)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58000" y="1126083"/>
              <a:ext cx="2133600" cy="1066800"/>
            </a:xfrm>
            <a:prstGeom prst="rect">
              <a:avLst/>
            </a:prstGeom>
            <a:solidFill>
              <a:srgbClr val="E3C2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Sample</a:t>
              </a:r>
            </a:p>
            <a:p>
              <a:pPr algn="ctr">
                <a:defRPr/>
              </a:pPr>
              <a:r>
                <a:rPr lang="en-US" dirty="0">
                  <a:solidFill>
                    <a:srgbClr val="0070C0"/>
                  </a:solidFill>
                </a:rPr>
                <a:t>(</a:t>
              </a:r>
              <a:r>
                <a:rPr lang="en-US" dirty="0">
                  <a:solidFill>
                    <a:srgbClr val="0070C0"/>
                  </a:solidFill>
                  <a:latin typeface="Symbol" pitchFamily="18" charset="2"/>
                </a:rPr>
                <a:t>g -</a:t>
              </a:r>
              <a:r>
                <a:rPr lang="en-US" dirty="0">
                  <a:solidFill>
                    <a:srgbClr val="0070C0"/>
                  </a:solidFill>
                </a:rPr>
                <a:t>matter interactions)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2" name="Right Arrow 15"/>
            <p:cNvSpPr/>
            <p:nvPr/>
          </p:nvSpPr>
          <p:spPr>
            <a:xfrm>
              <a:off x="2209800" y="15832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3" name="Right Arrow 16"/>
            <p:cNvSpPr/>
            <p:nvPr/>
          </p:nvSpPr>
          <p:spPr>
            <a:xfrm>
              <a:off x="44958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4" name="Right Arrow 17"/>
            <p:cNvSpPr/>
            <p:nvPr/>
          </p:nvSpPr>
          <p:spPr>
            <a:xfrm>
              <a:off x="6705600" y="1507083"/>
              <a:ext cx="228600" cy="152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5" name="Rounded Rectangle 26"/>
            <p:cNvSpPr/>
            <p:nvPr/>
          </p:nvSpPr>
          <p:spPr>
            <a:xfrm>
              <a:off x="76200" y="692696"/>
              <a:ext cx="8991600" cy="1600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16" name="TextBox 28"/>
            <p:cNvSpPr txBox="1">
              <a:spLocks noChangeArrowheads="1"/>
            </p:cNvSpPr>
            <p:nvPr/>
          </p:nvSpPr>
          <p:spPr bwMode="auto">
            <a:xfrm>
              <a:off x="5562600" y="745083"/>
              <a:ext cx="4059231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0000"/>
                  </a:solidFill>
                </a:rPr>
                <a:t>Beamline</a:t>
              </a:r>
              <a:r>
                <a:rPr lang="en-US" dirty="0">
                  <a:solidFill>
                    <a:srgbClr val="FF0000"/>
                  </a:solidFill>
                </a:rPr>
                <a:t> Experiment Chain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44" name="Down Arrow 43"/>
          <p:cNvSpPr/>
          <p:nvPr/>
        </p:nvSpPr>
        <p:spPr>
          <a:xfrm rot="9185736">
            <a:off x="2628696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387632" y="5523454"/>
            <a:ext cx="129866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solidFill>
                  <a:srgbClr val="0070C0"/>
                </a:solidFill>
              </a:rPr>
              <a:t>ShadowOui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40348" y="5515315"/>
            <a:ext cx="864477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WOFRY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371446" y="5523454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70C0"/>
                </a:solidFill>
              </a:rPr>
              <a:t>XOPPY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51" name="Down Arrow 50"/>
          <p:cNvSpPr/>
          <p:nvPr/>
        </p:nvSpPr>
        <p:spPr>
          <a:xfrm rot="9185736">
            <a:off x="7569864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 rot="9185736">
            <a:off x="3523802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/>
          <p:cNvSpPr/>
          <p:nvPr/>
        </p:nvSpPr>
        <p:spPr>
          <a:xfrm rot="9185736">
            <a:off x="4734930" y="4725620"/>
            <a:ext cx="243027" cy="67507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158853" y="5536103"/>
            <a:ext cx="972108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X-ray server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56" name="Down Arrow 55"/>
          <p:cNvSpPr/>
          <p:nvPr/>
        </p:nvSpPr>
        <p:spPr>
          <a:xfrm rot="9185736">
            <a:off x="6052331" y="4752622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65476" y="5536103"/>
            <a:ext cx="729081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70C0"/>
                </a:solidFill>
              </a:rPr>
              <a:t>WISE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920825" y="5536103"/>
            <a:ext cx="918483" cy="3510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COMSYL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60" name="Down Arrow 59"/>
          <p:cNvSpPr/>
          <p:nvPr/>
        </p:nvSpPr>
        <p:spPr>
          <a:xfrm rot="9185736">
            <a:off x="8164389" y="4752623"/>
            <a:ext cx="216024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2715324"/>
            <a:ext cx="3600450" cy="2160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849" y="5039094"/>
            <a:ext cx="187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Suite of Add-ons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B34B57-9672-40BF-8D63-24704F485701}"/>
              </a:ext>
            </a:extLst>
          </p:cNvPr>
          <p:cNvSpPr/>
          <p:nvPr/>
        </p:nvSpPr>
        <p:spPr>
          <a:xfrm>
            <a:off x="5648218" y="5517352"/>
            <a:ext cx="477004" cy="3429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0070C0"/>
                </a:solidFill>
              </a:rPr>
              <a:t>SRW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30" name="Down Arrow 55">
            <a:extLst>
              <a:ext uri="{FF2B5EF4-FFF2-40B4-BE49-F238E27FC236}">
                <a16:creationId xmlns:a16="http://schemas.microsoft.com/office/drawing/2014/main" id="{00CAD3A7-6D6B-456B-8F02-87D3D33F4934}"/>
              </a:ext>
            </a:extLst>
          </p:cNvPr>
          <p:cNvSpPr/>
          <p:nvPr/>
        </p:nvSpPr>
        <p:spPr>
          <a:xfrm rot="9185736">
            <a:off x="5488315" y="4783034"/>
            <a:ext cx="270030" cy="64807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24EF17-E7D1-472F-801C-9DBC3AC848FF}"/>
              </a:ext>
            </a:extLst>
          </p:cNvPr>
          <p:cNvSpPr txBox="1"/>
          <p:nvPr/>
        </p:nvSpPr>
        <p:spPr>
          <a:xfrm>
            <a:off x="260849" y="3074651"/>
            <a:ext cx="2929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Upper layer based</a:t>
            </a:r>
          </a:p>
          <a:p>
            <a:r>
              <a:rPr lang="en-US" dirty="0"/>
              <a:t>on ORANGE (U Ljubljana)</a:t>
            </a:r>
          </a:p>
        </p:txBody>
      </p:sp>
    </p:spTree>
    <p:extLst>
      <p:ext uri="{BB962C8B-B14F-4D97-AF65-F5344CB8AC3E}">
        <p14:creationId xmlns:p14="http://schemas.microsoft.com/office/powerpoint/2010/main" val="639700525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550" y="274638"/>
            <a:ext cx="9004450" cy="1143000"/>
          </a:xfrm>
        </p:spPr>
        <p:txBody>
          <a:bodyPr/>
          <a:lstStyle/>
          <a:p>
            <a:r>
              <a:rPr lang="en-US" dirty="0"/>
              <a:t>Example approximating the </a:t>
            </a:r>
            <a:r>
              <a:rPr lang="en-US" dirty="0" err="1"/>
              <a:t>Undulator</a:t>
            </a:r>
            <a:r>
              <a:rPr lang="en-US" dirty="0"/>
              <a:t> by the Gaussian Shell-model</a:t>
            </a:r>
          </a:p>
        </p:txBody>
      </p:sp>
    </p:spTree>
    <p:extLst>
      <p:ext uri="{BB962C8B-B14F-4D97-AF65-F5344CB8AC3E}">
        <p14:creationId xmlns:p14="http://schemas.microsoft.com/office/powerpoint/2010/main" val="654470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xfrm>
            <a:off x="727075" y="125413"/>
            <a:ext cx="8340725" cy="496887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cap="none">
                <a:solidFill>
                  <a:srgbClr val="000000"/>
                </a:solidFill>
              </a:defRPr>
            </a:pPr>
            <a:r>
              <a:rPr lang="en-US" dirty="0">
                <a:ea typeface="Arial"/>
                <a:sym typeface="Arial"/>
              </a:rPr>
              <a:t>SIMPLE CASE: 1D Gaussian SHELL-MODEL</a:t>
            </a:r>
            <a:endParaRPr dirty="0">
              <a:ea typeface="Arial"/>
              <a:sym typeface="Arial"/>
            </a:endParaRPr>
          </a:p>
        </p:txBody>
      </p:sp>
      <p:sp>
        <p:nvSpPr>
          <p:cNvPr id="2050" name="Shape 270"/>
          <p:cNvSpPr>
            <a:spLocks noGrp="1"/>
          </p:cNvSpPr>
          <p:nvPr>
            <p:ph type="sldNum" sz="quarter" idx="10"/>
          </p:nvPr>
        </p:nvSpPr>
        <p:spPr>
          <a:xfrm>
            <a:off x="179388" y="6483350"/>
            <a:ext cx="414337" cy="212725"/>
          </a:xfrm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CC6CD4BC-6161-D349-AA7F-486D29E22A6A}" type="slidenum">
              <a:rPr lang="en-US" sz="800">
                <a:solidFill>
                  <a:srgbClr val="132577"/>
                </a:solidFill>
              </a:rPr>
              <a:pPr eaLnBrk="1" hangingPunct="1"/>
              <a:t>61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051" name="Shape 277"/>
          <p:cNvSpPr>
            <a:spLocks noChangeArrowheads="1"/>
          </p:cNvSpPr>
          <p:nvPr/>
        </p:nvSpPr>
        <p:spPr bwMode="auto">
          <a:xfrm>
            <a:off x="4719638" y="2208213"/>
            <a:ext cx="41529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tIns="45719" rIns="45719" bIns="45719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388" y="649288"/>
            <a:ext cx="6938962" cy="2892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-US" sz="18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intensity (Spectral Density) 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correlation (Spectral Degree </a:t>
            </a:r>
            <a:b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of Coherence)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Gaussians 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the source is mostly incoherent (quasi homogeneous) 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is mostly coherent</a:t>
            </a:r>
            <a:endParaRPr lang="en-GB" sz="1800" kern="0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3" name="Group 33"/>
          <p:cNvGrpSpPr>
            <a:grpSpLocks/>
          </p:cNvGrpSpPr>
          <p:nvPr/>
        </p:nvGrpSpPr>
        <p:grpSpPr bwMode="auto">
          <a:xfrm>
            <a:off x="7469188" y="942975"/>
            <a:ext cx="1438275" cy="639763"/>
            <a:chOff x="152400" y="2667000"/>
            <a:chExt cx="5333999" cy="2362200"/>
          </a:xfrm>
        </p:grpSpPr>
        <p:sp>
          <p:nvSpPr>
            <p:cNvPr id="35" name="Isosceles Triangle 3"/>
            <p:cNvSpPr/>
            <p:nvPr/>
          </p:nvSpPr>
          <p:spPr>
            <a:xfrm>
              <a:off x="152400" y="2667000"/>
              <a:ext cx="5333999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i="1" kern="0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  <a:sym typeface="Arial"/>
                </a:rPr>
                <a:t>I</a:t>
              </a:r>
              <a:endParaRPr lang="en-US" sz="1800" b="1" i="1" kern="0" dirty="0">
                <a:solidFill>
                  <a:srgbClr val="002060"/>
                </a:solidFill>
                <a:latin typeface="Andalus" pitchFamily="18" charset="-78"/>
                <a:cs typeface="Andalus" pitchFamily="18" charset="-78"/>
                <a:sym typeface="Arial"/>
              </a:endParaRPr>
            </a:p>
          </p:txBody>
        </p:sp>
        <p:sp>
          <p:nvSpPr>
            <p:cNvPr id="36" name="Isosceles Triangle 3"/>
            <p:cNvSpPr/>
            <p:nvPr/>
          </p:nvSpPr>
          <p:spPr>
            <a:xfrm>
              <a:off x="1447632" y="2667000"/>
              <a:ext cx="688826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grpSp>
        <p:nvGrpSpPr>
          <p:cNvPr id="2054" name="Group 36"/>
          <p:cNvGrpSpPr>
            <a:grpSpLocks/>
          </p:cNvGrpSpPr>
          <p:nvPr/>
        </p:nvGrpSpPr>
        <p:grpSpPr bwMode="auto">
          <a:xfrm>
            <a:off x="7469188" y="1901825"/>
            <a:ext cx="1293812" cy="684213"/>
            <a:chOff x="4191000" y="2667000"/>
            <a:chExt cx="5334000" cy="2362200"/>
          </a:xfrm>
        </p:grpSpPr>
        <p:sp>
          <p:nvSpPr>
            <p:cNvPr id="3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39" name="Isosceles Triangle 3"/>
            <p:cNvSpPr/>
            <p:nvPr/>
          </p:nvSpPr>
          <p:spPr>
            <a:xfrm>
              <a:off x="6704199" y="2667000"/>
              <a:ext cx="91627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i="1" kern="0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  <a:sym typeface="Arial"/>
                </a:rPr>
                <a:t>I</a:t>
              </a:r>
            </a:p>
          </p:txBody>
        </p:sp>
      </p:grpSp>
      <p:grpSp>
        <p:nvGrpSpPr>
          <p:cNvPr id="2055" name="Group 19"/>
          <p:cNvGrpSpPr>
            <a:grpSpLocks/>
          </p:cNvGrpSpPr>
          <p:nvPr/>
        </p:nvGrpSpPr>
        <p:grpSpPr bwMode="auto">
          <a:xfrm>
            <a:off x="7694613" y="2825750"/>
            <a:ext cx="990600" cy="922338"/>
            <a:chOff x="8002955" y="1697986"/>
            <a:chExt cx="990600" cy="923164"/>
          </a:xfrm>
        </p:grpSpPr>
        <p:pic>
          <p:nvPicPr>
            <p:cNvPr id="2074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65100" y="3827463"/>
            <a:ext cx="4111625" cy="3084512"/>
            <a:chOff x="165283" y="3828062"/>
            <a:chExt cx="4111216" cy="3083412"/>
          </a:xfrm>
        </p:grpSpPr>
        <p:pic>
          <p:nvPicPr>
            <p:cNvPr id="2072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83" y="3828062"/>
              <a:ext cx="4111216" cy="308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941494" y="5483234"/>
              <a:ext cx="2782610" cy="9235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In 2D (H x V)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</a:t>
              </a: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Hermite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-Gaussian or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TEM</a:t>
              </a:r>
              <a:r>
                <a:rPr lang="en-US" sz="1800" i="1" kern="0" baseline="-25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nm</a:t>
              </a:r>
              <a:r>
                <a:rPr lang="en-US" sz="1800" i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modes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750" y="2954338"/>
            <a:ext cx="9021763" cy="3729037"/>
            <a:chOff x="31074" y="2954350"/>
            <a:chExt cx="9022413" cy="3729037"/>
          </a:xfrm>
        </p:grpSpPr>
        <p:grpSp>
          <p:nvGrpSpPr>
            <p:cNvPr id="2062" name="Group 2"/>
            <p:cNvGrpSpPr>
              <a:grpSpLocks/>
            </p:cNvGrpSpPr>
            <p:nvPr/>
          </p:nvGrpSpPr>
          <p:grpSpPr bwMode="auto">
            <a:xfrm>
              <a:off x="31074" y="2954350"/>
              <a:ext cx="8048426" cy="1675031"/>
              <a:chOff x="76200" y="4473605"/>
              <a:chExt cx="8048426" cy="1675031"/>
            </a:xfrm>
          </p:grpSpPr>
          <p:pic>
            <p:nvPicPr>
              <p:cNvPr id="2066" name="Picture 4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4473605"/>
                <a:ext cx="7290352" cy="102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3124420" y="4664105"/>
                <a:ext cx="1066877" cy="60960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867817" y="4664105"/>
                <a:ext cx="1600315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552878" y="5492780"/>
                <a:ext cx="1813056" cy="36988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Eigenvalues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04037" y="5502305"/>
                <a:ext cx="3721368" cy="646112"/>
              </a:xfrm>
              <a:prstGeom prst="rect">
                <a:avLst/>
              </a:prstGeom>
              <a:solidFill>
                <a:schemeClr val="accent6">
                  <a:lumMod val="75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Eigenfunctions</a:t>
                </a:r>
                <a:endParaRPr lang="en-US" sz="1800" b="1" kern="0" dirty="0">
                  <a:solidFill>
                    <a:sysClr val="windowText" lastClr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Hermite</a:t>
                </a: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-Gaussian modes)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267502" y="4664105"/>
                <a:ext cx="1524110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</p:grpSp>
        <p:pic>
          <p:nvPicPr>
            <p:cNvPr id="2063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074" y="4533106"/>
              <a:ext cx="4495800" cy="836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4" name="Content Placeholder 2"/>
            <p:cNvSpPr txBox="1">
              <a:spLocks/>
            </p:cNvSpPr>
            <p:nvPr/>
          </p:nvSpPr>
          <p:spPr bwMode="auto">
            <a:xfrm>
              <a:off x="4401793" y="5304111"/>
              <a:ext cx="4504959" cy="137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FF0000"/>
                  </a:solidFill>
                </a:rPr>
                <a:t>Magic property: </a:t>
              </a:r>
              <a:r>
                <a:rPr lang="en-US" sz="1800" b="1">
                  <a:solidFill>
                    <a:srgbClr val="0098D4"/>
                  </a:solidFill>
                </a:rPr>
                <a:t>Propagation invariance</a:t>
              </a:r>
              <a:endParaRPr lang="en-US" sz="1800" b="1">
                <a:solidFill>
                  <a:srgbClr val="FF0000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0098D4"/>
                  </a:solidFill>
                </a:rPr>
                <a:t>In the </a:t>
              </a:r>
              <a:r>
                <a:rPr lang="en-US" sz="1800" b="1">
                  <a:solidFill>
                    <a:srgbClr val="FF0000"/>
                  </a:solidFill>
                </a:rPr>
                <a:t>first mode (Gaussian) </a:t>
              </a:r>
              <a:r>
                <a:rPr lang="en-US" sz="1800" b="1">
                  <a:solidFill>
                    <a:srgbClr val="0098D4"/>
                  </a:solidFill>
                </a:rPr>
                <a:t>:</a:t>
              </a: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GB" sz="1800" b="1">
                <a:solidFill>
                  <a:srgbClr val="0098D4"/>
                </a:solidFill>
              </a:endParaRPr>
            </a:p>
          </p:txBody>
        </p:sp>
        <p:graphicFrame>
          <p:nvGraphicFramePr>
            <p:cNvPr id="2065" name="Object 4"/>
            <p:cNvGraphicFramePr>
              <a:graphicFrameLocks noChangeAspect="1"/>
            </p:cNvGraphicFramePr>
            <p:nvPr/>
          </p:nvGraphicFramePr>
          <p:xfrm>
            <a:off x="7564998" y="5614383"/>
            <a:ext cx="1488489" cy="87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39" name="Equation" r:id="rId7" imgW="825500" imgH="482600" progId="Equation.DSMT4">
                    <p:embed/>
                  </p:oleObj>
                </mc:Choice>
                <mc:Fallback>
                  <p:oleObj name="Equation" r:id="rId7" imgW="8255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4998" y="5614383"/>
                          <a:ext cx="1488489" cy="871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8" name="Group 5"/>
          <p:cNvGrpSpPr>
            <a:grpSpLocks/>
          </p:cNvGrpSpPr>
          <p:nvPr/>
        </p:nvGrpSpPr>
        <p:grpSpPr bwMode="auto">
          <a:xfrm>
            <a:off x="746125" y="760413"/>
            <a:ext cx="6316663" cy="555625"/>
            <a:chOff x="746863" y="760446"/>
            <a:chExt cx="6316045" cy="555578"/>
          </a:xfrm>
        </p:grpSpPr>
        <p:pic>
          <p:nvPicPr>
            <p:cNvPr id="2059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63" y="760446"/>
              <a:ext cx="6316045" cy="555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199311" y="760446"/>
              <a:ext cx="1781001" cy="460336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21583" y="789019"/>
              <a:ext cx="1950846" cy="45874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481496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1671638"/>
            <a:ext cx="5868987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138113"/>
            <a:ext cx="7989887" cy="485775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0000"/>
                </a:solidFill>
                <a:ea typeface="Arial"/>
                <a:sym typeface="Arial"/>
              </a:rPr>
              <a:t>The spectrum of coherent modes</a:t>
            </a:r>
          </a:p>
        </p:txBody>
      </p:sp>
      <p:sp>
        <p:nvSpPr>
          <p:cNvPr id="15363" name="TextBox 11"/>
          <p:cNvSpPr txBox="1">
            <a:spLocks noChangeArrowheads="1"/>
          </p:cNvSpPr>
          <p:nvPr/>
        </p:nvSpPr>
        <p:spPr bwMode="auto">
          <a:xfrm>
            <a:off x="3189288" y="3052763"/>
            <a:ext cx="1866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Coherent: </a:t>
            </a:r>
            <a:r>
              <a:rPr lang="en-US" sz="1800">
                <a:solidFill>
                  <a:srgbClr val="008000"/>
                </a:solidFill>
                <a:latin typeface="Symbol" charset="0"/>
              </a:rPr>
              <a:t>b</a:t>
            </a:r>
            <a:r>
              <a:rPr lang="en-US" sz="1800">
                <a:solidFill>
                  <a:srgbClr val="008000"/>
                </a:solidFill>
              </a:rPr>
              <a:t>&gt;&gt;</a:t>
            </a:r>
            <a:endParaRPr lang="en-GB" sz="1800">
              <a:solidFill>
                <a:srgbClr val="008000"/>
              </a:solidFill>
            </a:endParaRPr>
          </a:p>
          <a:p>
            <a:pPr eaLnBrk="1" hangingPunct="1"/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15364" name="TextBox 12"/>
          <p:cNvSpPr txBox="1">
            <a:spLocks noChangeArrowheads="1"/>
          </p:cNvSpPr>
          <p:nvPr/>
        </p:nvSpPr>
        <p:spPr bwMode="auto">
          <a:xfrm>
            <a:off x="5056188" y="4056063"/>
            <a:ext cx="1295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</a:rPr>
              <a:t>incoherent</a:t>
            </a:r>
          </a:p>
        </p:txBody>
      </p:sp>
      <p:grpSp>
        <p:nvGrpSpPr>
          <p:cNvPr id="15365" name="Group 13"/>
          <p:cNvGrpSpPr>
            <a:grpSpLocks/>
          </p:cNvGrpSpPr>
          <p:nvPr/>
        </p:nvGrpSpPr>
        <p:grpSpPr bwMode="auto">
          <a:xfrm>
            <a:off x="5337175" y="4468813"/>
            <a:ext cx="1295400" cy="588962"/>
            <a:chOff x="152400" y="2424092"/>
            <a:chExt cx="5334000" cy="2422927"/>
          </a:xfrm>
        </p:grpSpPr>
        <p:sp>
          <p:nvSpPr>
            <p:cNvPr id="15" name="Isosceles Triangle 3"/>
            <p:cNvSpPr/>
            <p:nvPr/>
          </p:nvSpPr>
          <p:spPr>
            <a:xfrm>
              <a:off x="152400" y="2424092"/>
              <a:ext cx="5334000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6" name="Isosceles Triangle 3"/>
            <p:cNvSpPr/>
            <p:nvPr/>
          </p:nvSpPr>
          <p:spPr>
            <a:xfrm>
              <a:off x="1446679" y="2482867"/>
              <a:ext cx="686362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grpSp>
        <p:nvGrpSpPr>
          <p:cNvPr id="15366" name="Group 16"/>
          <p:cNvGrpSpPr>
            <a:grpSpLocks/>
          </p:cNvGrpSpPr>
          <p:nvPr/>
        </p:nvGrpSpPr>
        <p:grpSpPr bwMode="auto">
          <a:xfrm>
            <a:off x="3152775" y="2327275"/>
            <a:ext cx="1331913" cy="700088"/>
            <a:chOff x="4191000" y="2667000"/>
            <a:chExt cx="5334000" cy="2362200"/>
          </a:xfrm>
        </p:grpSpPr>
        <p:sp>
          <p:nvSpPr>
            <p:cNvPr id="1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9" name="Isosceles Triangle 3"/>
            <p:cNvSpPr/>
            <p:nvPr/>
          </p:nvSpPr>
          <p:spPr>
            <a:xfrm>
              <a:off x="6708596" y="2667000"/>
              <a:ext cx="909134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sp>
        <p:nvSpPr>
          <p:cNvPr id="15367" name="Slide Number Placeholder 19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D6F98BCC-353F-BE46-A5DB-694B0757D10C}" type="slidenum">
              <a:rPr lang="en-US" sz="800">
                <a:solidFill>
                  <a:srgbClr val="132577"/>
                </a:solidFill>
              </a:rPr>
              <a:pPr eaLnBrk="1" hangingPunct="1"/>
              <a:t>62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157288" y="6191250"/>
            <a:ext cx="6211887" cy="390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92113" indent="-209550">
              <a:spcBef>
                <a:spcPts val="1000"/>
              </a:spcBef>
              <a:buSzPct val="80000"/>
              <a:buChar char="●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9362" indent="-261937">
              <a:spcBef>
                <a:spcPts val="1000"/>
              </a:spcBef>
              <a:buSzPct val="100000"/>
              <a:buChar char="&gt;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917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89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061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633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800" kern="0" dirty="0"/>
              <a:t>In general we cannot apply Gaussian Shell-model to synchrotron</a:t>
            </a:r>
            <a:endParaRPr lang="en-GB" sz="1800" kern="0" dirty="0"/>
          </a:p>
        </p:txBody>
      </p:sp>
      <p:sp>
        <p:nvSpPr>
          <p:cNvPr id="24" name="TextBox 23"/>
          <p:cNvSpPr txBox="1"/>
          <p:nvPr/>
        </p:nvSpPr>
        <p:spPr>
          <a:xfrm>
            <a:off x="6300788" y="4056063"/>
            <a:ext cx="663575" cy="368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3366FF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b</a:t>
            </a:r>
            <a:r>
              <a:rPr lang="en-US" sz="1800" kern="0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endParaRPr lang="en-GB" sz="1800" kern="0" dirty="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0" name="Group 2"/>
          <p:cNvGrpSpPr>
            <a:grpSpLocks/>
          </p:cNvGrpSpPr>
          <p:nvPr/>
        </p:nvGrpSpPr>
        <p:grpSpPr bwMode="auto">
          <a:xfrm>
            <a:off x="8002588" y="1698625"/>
            <a:ext cx="990600" cy="922338"/>
            <a:chOff x="8002955" y="1697986"/>
            <a:chExt cx="990600" cy="923164"/>
          </a:xfrm>
        </p:grpSpPr>
        <p:pic>
          <p:nvPicPr>
            <p:cNvPr id="15381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71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31900"/>
            <a:ext cx="3543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23888"/>
            <a:ext cx="40290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352550"/>
            <a:ext cx="15748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8600" y="798513"/>
            <a:ext cx="3962400" cy="36988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Eigenvalues</a:t>
            </a:r>
          </a:p>
        </p:txBody>
      </p:sp>
      <p:grpSp>
        <p:nvGrpSpPr>
          <p:cNvPr id="15375" name="Group 7"/>
          <p:cNvGrpSpPr>
            <a:grpSpLocks/>
          </p:cNvGrpSpPr>
          <p:nvPr/>
        </p:nvGrpSpPr>
        <p:grpSpPr bwMode="auto">
          <a:xfrm>
            <a:off x="136525" y="2313939"/>
            <a:ext cx="2232025" cy="1150679"/>
            <a:chOff x="185827" y="2349657"/>
            <a:chExt cx="2231672" cy="1150597"/>
          </a:xfrm>
        </p:grpSpPr>
        <p:pic>
          <p:nvPicPr>
            <p:cNvPr id="1537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827" y="2613432"/>
              <a:ext cx="2231672" cy="886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4686" y="2349657"/>
              <a:ext cx="1915809" cy="36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 occupation:</a:t>
              </a:r>
            </a:p>
          </p:txBody>
        </p:sp>
      </p:grpSp>
      <p:pic>
        <p:nvPicPr>
          <p:cNvPr id="15377" name="Picture 2" descr="https://latex.codecogs.com/gif.latex?%5CLARGE%20CF%3D%20%5Cfrac%7B%5Clambda_0%20%7D%7B%5Csum%20%5Clambda_n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4076729"/>
            <a:ext cx="1533580" cy="695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 bwMode="auto">
          <a:xfrm>
            <a:off x="274638" y="3508375"/>
            <a:ext cx="1927225" cy="369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Coherent fraction:</a:t>
            </a:r>
          </a:p>
        </p:txBody>
      </p:sp>
    </p:spTree>
    <p:extLst>
      <p:ext uri="{BB962C8B-B14F-4D97-AF65-F5344CB8AC3E}">
        <p14:creationId xmlns:p14="http://schemas.microsoft.com/office/powerpoint/2010/main" val="14002324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slides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6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FFFFF"/>
                </a:solidFill>
              </a:rPr>
              <a:t>ELECTRON BEAM DESCRIPTIO</a:t>
            </a:r>
            <a:r>
              <a:rPr lang="en-US" sz="1600" b="1" cap="all" dirty="0">
                <a:solidFill>
                  <a:srgbClr val="FFFFFF"/>
                </a:solidFill>
              </a:rPr>
              <a:t>N</a:t>
            </a:r>
            <a:endParaRPr sz="1600" b="1" cap="all" dirty="0">
              <a:solidFill>
                <a:srgbClr val="FFFFFF"/>
              </a:solidFill>
            </a:endParaRP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64</a:t>
            </a:fld>
            <a:endParaRPr sz="800" b="1">
              <a:solidFill>
                <a:srgbClr val="132577"/>
              </a:solidFill>
            </a:endParaRPr>
          </a:p>
        </p:txBody>
      </p:sp>
      <p:grpSp>
        <p:nvGrpSpPr>
          <p:cNvPr id="175" name="Group 175"/>
          <p:cNvGrpSpPr/>
          <p:nvPr/>
        </p:nvGrpSpPr>
        <p:grpSpPr>
          <a:xfrm>
            <a:off x="1551433" y="3685724"/>
            <a:ext cx="6638485" cy="464872"/>
            <a:chOff x="0" y="0"/>
            <a:chExt cx="6638483" cy="464871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6638484" cy="46487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0"/>
              <a:ext cx="66384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593073" y="4045765"/>
            <a:ext cx="4179351" cy="523221"/>
            <a:chOff x="0" y="0"/>
            <a:chExt cx="4179349" cy="523220"/>
          </a:xfrm>
        </p:grpSpPr>
        <p:sp>
          <p:nvSpPr>
            <p:cNvPr id="176" name="Shape 176"/>
            <p:cNvSpPr/>
            <p:nvPr/>
          </p:nvSpPr>
          <p:spPr>
            <a:xfrm>
              <a:off x="-1" y="-1"/>
              <a:ext cx="4179351" cy="52322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-1" y="-1"/>
              <a:ext cx="4179351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1925222" y="2929641"/>
            <a:ext cx="5472608" cy="715119"/>
            <a:chOff x="0" y="0"/>
            <a:chExt cx="5472607" cy="715118"/>
          </a:xfrm>
        </p:grpSpPr>
        <p:grpSp>
          <p:nvGrpSpPr>
            <p:cNvPr id="181" name="Group 181"/>
            <p:cNvGrpSpPr/>
            <p:nvPr/>
          </p:nvGrpSpPr>
          <p:grpSpPr>
            <a:xfrm>
              <a:off x="108012" y="113928"/>
              <a:ext cx="5167504" cy="486353"/>
              <a:chOff x="0" y="0"/>
              <a:chExt cx="5167503" cy="486352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-1" y="0"/>
                <a:ext cx="5167505" cy="48635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-1" y="0"/>
                <a:ext cx="516750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/>
                <a:r>
                  <a:t> </a:t>
                </a:r>
              </a:p>
            </p:txBody>
          </p:sp>
        </p:grpSp>
        <p:sp>
          <p:nvSpPr>
            <p:cNvPr id="182" name="Shape 182"/>
            <p:cNvSpPr/>
            <p:nvPr/>
          </p:nvSpPr>
          <p:spPr>
            <a:xfrm>
              <a:off x="0" y="0"/>
              <a:ext cx="5472608" cy="7151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4803006" y="4677408"/>
            <a:ext cx="1766830" cy="1021243"/>
            <a:chOff x="0" y="0"/>
            <a:chExt cx="1766828" cy="1021242"/>
          </a:xfrm>
        </p:grpSpPr>
        <p:sp>
          <p:nvSpPr>
            <p:cNvPr id="184" name="Shape 184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6807852" y="4677408"/>
            <a:ext cx="1766830" cy="1021243"/>
            <a:chOff x="0" y="0"/>
            <a:chExt cx="1766828" cy="1021242"/>
          </a:xfrm>
        </p:grpSpPr>
        <p:sp>
          <p:nvSpPr>
            <p:cNvPr id="187" name="Shape 187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sp>
        <p:nvSpPr>
          <p:cNvPr id="190" name="Shape 190"/>
          <p:cNvSpPr/>
          <p:nvPr/>
        </p:nvSpPr>
        <p:spPr>
          <a:xfrm>
            <a:off x="928649" y="5740857"/>
            <a:ext cx="1098140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General</a:t>
            </a:r>
          </a:p>
        </p:txBody>
      </p:sp>
      <p:sp>
        <p:nvSpPr>
          <p:cNvPr id="191" name="Shape 191"/>
          <p:cNvSpPr/>
          <p:nvPr/>
        </p:nvSpPr>
        <p:spPr>
          <a:xfrm>
            <a:off x="2705940" y="5742641"/>
            <a:ext cx="1812465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No z-coupling</a:t>
            </a:r>
          </a:p>
        </p:txBody>
      </p:sp>
      <p:sp>
        <p:nvSpPr>
          <p:cNvPr id="192" name="Shape 192"/>
          <p:cNvSpPr/>
          <p:nvPr/>
        </p:nvSpPr>
        <p:spPr>
          <a:xfrm>
            <a:off x="4803006" y="5734769"/>
            <a:ext cx="1548618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Finite alpha</a:t>
            </a:r>
          </a:p>
        </p:txBody>
      </p:sp>
      <p:sp>
        <p:nvSpPr>
          <p:cNvPr id="193" name="Shape 193"/>
          <p:cNvSpPr/>
          <p:nvPr/>
        </p:nvSpPr>
        <p:spPr>
          <a:xfrm>
            <a:off x="6646763" y="5742641"/>
            <a:ext cx="2044934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Symmetry point</a:t>
            </a:r>
          </a:p>
        </p:txBody>
      </p:sp>
      <p:grpSp>
        <p:nvGrpSpPr>
          <p:cNvPr id="196" name="Group 196"/>
          <p:cNvGrpSpPr/>
          <p:nvPr/>
        </p:nvGrpSpPr>
        <p:grpSpPr>
          <a:xfrm>
            <a:off x="2651625" y="4690538"/>
            <a:ext cx="2039840" cy="1063626"/>
            <a:chOff x="0" y="0"/>
            <a:chExt cx="2039838" cy="1063625"/>
          </a:xfrm>
        </p:grpSpPr>
        <p:sp>
          <p:nvSpPr>
            <p:cNvPr id="194" name="Shape 194"/>
            <p:cNvSpPr/>
            <p:nvPr/>
          </p:nvSpPr>
          <p:spPr>
            <a:xfrm>
              <a:off x="-1" y="0"/>
              <a:ext cx="2039840" cy="1063625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-1" y="0"/>
              <a:ext cx="203984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197" name="image3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9816" y="4684656"/>
            <a:ext cx="1752845" cy="108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26.png"/>
          <p:cNvPicPr/>
          <p:nvPr/>
        </p:nvPicPr>
        <p:blipFill>
          <a:blip r:embed="rId9">
            <a:extLst/>
          </a:blip>
          <a:srcRect l="71119"/>
          <a:stretch>
            <a:fillRect/>
          </a:stretch>
        </p:blipFill>
        <p:spPr>
          <a:xfrm>
            <a:off x="6300192" y="1584379"/>
            <a:ext cx="2339361" cy="68567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146"/>
          <p:cNvSpPr/>
          <p:nvPr/>
        </p:nvSpPr>
        <p:spPr>
          <a:xfrm>
            <a:off x="382411" y="467759"/>
            <a:ext cx="819227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lang="en-US" sz="2800" dirty="0"/>
              <a:t>In storage rings, the electrons are s</a:t>
            </a:r>
            <a:r>
              <a:rPr sz="2800" dirty="0"/>
              <a:t>tatistically distributed </a:t>
            </a:r>
            <a:r>
              <a:rPr lang="en-US" sz="2800" dirty="0"/>
              <a:t>inside </a:t>
            </a:r>
            <a:r>
              <a:rPr sz="2800" dirty="0"/>
              <a:t>bunches</a:t>
            </a:r>
          </a:p>
        </p:txBody>
      </p:sp>
      <p:sp>
        <p:nvSpPr>
          <p:cNvPr id="35" name="Shape 156"/>
          <p:cNvSpPr/>
          <p:nvPr/>
        </p:nvSpPr>
        <p:spPr>
          <a:xfrm>
            <a:off x="2663280" y="1946615"/>
            <a:ext cx="420450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>
                <a:solidFill>
                  <a:srgbClr val="132577"/>
                </a:solidFill>
              </a:rPr>
              <a:t>P</a:t>
            </a:r>
            <a:r>
              <a:rPr sz="2400" baseline="-25000" dirty="0">
                <a:solidFill>
                  <a:srgbClr val="132577"/>
                </a:solidFill>
              </a:rPr>
              <a:t>1</a:t>
            </a:r>
          </a:p>
        </p:txBody>
      </p:sp>
      <p:sp>
        <p:nvSpPr>
          <p:cNvPr id="36" name="Shape 162"/>
          <p:cNvSpPr/>
          <p:nvPr/>
        </p:nvSpPr>
        <p:spPr>
          <a:xfrm>
            <a:off x="5447763" y="2024415"/>
            <a:ext cx="420451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2</a:t>
            </a:r>
          </a:p>
        </p:txBody>
      </p:sp>
      <p:sp>
        <p:nvSpPr>
          <p:cNvPr id="37" name="Shape 163"/>
          <p:cNvSpPr/>
          <p:nvPr/>
        </p:nvSpPr>
        <p:spPr>
          <a:xfrm>
            <a:off x="8555936" y="2024413"/>
            <a:ext cx="420451" cy="49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3</a:t>
            </a:r>
          </a:p>
        </p:txBody>
      </p:sp>
      <p:grpSp>
        <p:nvGrpSpPr>
          <p:cNvPr id="38" name="Group 166"/>
          <p:cNvGrpSpPr/>
          <p:nvPr/>
        </p:nvGrpSpPr>
        <p:grpSpPr>
          <a:xfrm>
            <a:off x="449097" y="2512506"/>
            <a:ext cx="4664997" cy="461666"/>
            <a:chOff x="0" y="0"/>
            <a:chExt cx="4664995" cy="461664"/>
          </a:xfrm>
        </p:grpSpPr>
        <p:sp>
          <p:nvSpPr>
            <p:cNvPr id="39" name="Shape 164"/>
            <p:cNvSpPr/>
            <p:nvPr/>
          </p:nvSpPr>
          <p:spPr>
            <a:xfrm>
              <a:off x="-1" y="0"/>
              <a:ext cx="4664997" cy="461665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" name="Shape 165"/>
            <p:cNvSpPr/>
            <p:nvPr/>
          </p:nvSpPr>
          <p:spPr>
            <a:xfrm>
              <a:off x="-1" y="0"/>
              <a:ext cx="466499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41" name="image26.png"/>
          <p:cNvPicPr/>
          <p:nvPr/>
        </p:nvPicPr>
        <p:blipFill>
          <a:blip r:embed="rId9">
            <a:extLst/>
          </a:blip>
          <a:srcRect r="68669"/>
          <a:stretch>
            <a:fillRect/>
          </a:stretch>
        </p:blipFill>
        <p:spPr>
          <a:xfrm>
            <a:off x="3330311" y="1584379"/>
            <a:ext cx="2537833" cy="685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26.png"/>
          <p:cNvPicPr/>
          <p:nvPr/>
        </p:nvPicPr>
        <p:blipFill>
          <a:blip r:embed="rId9">
            <a:extLst/>
          </a:blip>
          <a:srcRect l="37713" r="34728"/>
          <a:stretch>
            <a:fillRect/>
          </a:stretch>
        </p:blipFill>
        <p:spPr>
          <a:xfrm>
            <a:off x="611560" y="1584379"/>
            <a:ext cx="2232249" cy="685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9256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867145" cy="793561"/>
          </a:xfrm>
        </p:spPr>
        <p:txBody>
          <a:bodyPr/>
          <a:lstStyle/>
          <a:p>
            <a:r>
              <a:rPr lang="en-US" altLang="en-US" dirty="0" err="1">
                <a:ea typeface="ＭＳ Ｐゴシック" panose="020B0600070205080204" pitchFamily="34" charset="-128"/>
              </a:rPr>
              <a:t>Stotage</a:t>
            </a:r>
            <a:r>
              <a:rPr lang="en-US" altLang="en-US" dirty="0">
                <a:ea typeface="ＭＳ Ｐゴシック" panose="020B0600070205080204" pitchFamily="34" charset="-128"/>
              </a:rPr>
              <a:t> ring: electron beam sizes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58232"/>
              </p:ext>
            </p:extLst>
          </p:nvPr>
        </p:nvGraphicFramePr>
        <p:xfrm>
          <a:off x="155575" y="1466851"/>
          <a:ext cx="4593300" cy="915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0" name="Equation" r:id="rId3" imgW="3060360" imgH="609480" progId="">
                  <p:embed/>
                </p:oleObj>
              </mc:Choice>
              <mc:Fallback>
                <p:oleObj name="Equation" r:id="rId3" imgW="3060360" imgH="609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1466851"/>
                        <a:ext cx="4593300" cy="915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Box 4"/>
          <p:cNvSpPr txBox="1">
            <a:spLocks noChangeArrowheads="1"/>
          </p:cNvSpPr>
          <p:nvPr/>
        </p:nvSpPr>
        <p:spPr bwMode="auto">
          <a:xfrm>
            <a:off x="26989" y="2540256"/>
            <a:ext cx="53087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With </a:t>
            </a:r>
            <a:r>
              <a:rPr lang="en-US" altLang="en-US" dirty="0">
                <a:latin typeface="Symbol" panose="05050102010706020507" pitchFamily="18" charset="2"/>
              </a:rPr>
              <a:t>e</a:t>
            </a:r>
            <a:r>
              <a:rPr lang="en-US" altLang="en-US" dirty="0"/>
              <a:t> the </a:t>
            </a:r>
            <a:r>
              <a:rPr lang="en-US" altLang="en-US" dirty="0" err="1"/>
              <a:t>emittance</a:t>
            </a:r>
            <a:r>
              <a:rPr lang="en-US" altLang="en-US" dirty="0"/>
              <a:t> (constant), and </a:t>
            </a:r>
            <a:r>
              <a:rPr lang="en-US" altLang="en-US" dirty="0" err="1"/>
              <a:t>Twiss</a:t>
            </a:r>
            <a:r>
              <a:rPr lang="en-US" altLang="en-US" dirty="0"/>
              <a:t> parameters: 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55575" y="4648626"/>
            <a:ext cx="6650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waist</a:t>
            </a:r>
            <a:r>
              <a:rPr lang="en-US" altLang="en-US" dirty="0"/>
              <a:t> (zero correlation, </a:t>
            </a:r>
            <a:r>
              <a:rPr lang="en-US" altLang="en-US" dirty="0">
                <a:latin typeface="Symbol" panose="05050102010706020507" pitchFamily="18" charset="2"/>
              </a:rPr>
              <a:t>r</a:t>
            </a:r>
            <a:r>
              <a:rPr lang="en-US" altLang="en-US" dirty="0"/>
              <a:t>=</a:t>
            </a:r>
            <a:r>
              <a:rPr lang="en-US" altLang="en-US" dirty="0">
                <a:latin typeface="Symbol" panose="05050102010706020507" pitchFamily="18" charset="2"/>
              </a:rPr>
              <a:t>a</a:t>
            </a:r>
            <a:r>
              <a:rPr lang="en-US" altLang="en-US" dirty="0"/>
              <a:t>=0, </a:t>
            </a:r>
            <a:r>
              <a:rPr lang="en-US" altLang="en-US" dirty="0">
                <a:latin typeface="Symbol" panose="05050102010706020507" pitchFamily="18" charset="2"/>
              </a:rPr>
              <a:t>b</a:t>
            </a:r>
            <a:r>
              <a:rPr lang="en-US" altLang="en-US" dirty="0"/>
              <a:t> is minimum):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613491"/>
              </p:ext>
            </p:extLst>
          </p:nvPr>
        </p:nvGraphicFramePr>
        <p:xfrm>
          <a:off x="1735374" y="2926145"/>
          <a:ext cx="23923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1" name="Equation" r:id="rId5" imgW="1549080" imgH="444240" progId="">
                  <p:embed/>
                </p:oleObj>
              </mc:Choice>
              <mc:Fallback>
                <p:oleObj name="Equation" r:id="rId5" imgW="154908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374" y="2926145"/>
                        <a:ext cx="239236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377620"/>
              </p:ext>
            </p:extLst>
          </p:nvPr>
        </p:nvGraphicFramePr>
        <p:xfrm>
          <a:off x="155575" y="5334000"/>
          <a:ext cx="55880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2" name="Equation" r:id="rId7" imgW="3619440" imgH="482400" progId="">
                  <p:embed/>
                </p:oleObj>
              </mc:Choice>
              <mc:Fallback>
                <p:oleObj name="Equation" r:id="rId7" imgW="3619440" imgH="482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5334000"/>
                        <a:ext cx="55880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902500"/>
              </p:ext>
            </p:extLst>
          </p:nvPr>
        </p:nvGraphicFramePr>
        <p:xfrm>
          <a:off x="155575" y="4030472"/>
          <a:ext cx="5735637" cy="4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3" name="Equation" r:id="rId9" imgW="4000320" imgH="330120" progId="Equation.DSMT4">
                  <p:embed/>
                </p:oleObj>
              </mc:Choice>
              <mc:Fallback>
                <p:oleObj name="Equation" r:id="rId9" imgW="40003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4030472"/>
                        <a:ext cx="5735637" cy="4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26988" y="3611945"/>
            <a:ext cx="4721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(any point of the trajectory): </a:t>
            </a:r>
          </a:p>
        </p:txBody>
      </p:sp>
      <p:sp>
        <p:nvSpPr>
          <p:cNvPr id="2058" name="AutoShape 8" descr="Résultat de recherche d'images pour &quot;attention danger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59" name="Picture 12" descr="http://idata.over-blog.com/2/47/40/69/Pictogramme/Pictogramme-dange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94" y="5886504"/>
            <a:ext cx="692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80"/>
          <p:cNvSpPr/>
          <p:nvPr/>
        </p:nvSpPr>
        <p:spPr>
          <a:xfrm>
            <a:off x="6805800" y="4383494"/>
            <a:ext cx="1523813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EBS (S28D):</a:t>
            </a:r>
          </a:p>
          <a:p>
            <a:pPr lvl="0"/>
            <a:r>
              <a:rPr lang="en-US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 err="1"/>
              <a:t>x</a:t>
            </a:r>
            <a:r>
              <a:rPr dirty="0"/>
              <a:t> = 6.90 m</a:t>
            </a:r>
          </a:p>
          <a:p>
            <a:pPr lvl="0"/>
            <a:r>
              <a:rPr lang="en-US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/>
              <a:t>y</a:t>
            </a:r>
            <a:r>
              <a:rPr dirty="0"/>
              <a:t> = 2.64 m</a:t>
            </a:r>
          </a:p>
          <a:p>
            <a:pPr lvl="0"/>
            <a:r>
              <a:rPr lang="en-US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>
                <a:solidFill>
                  <a:srgbClr val="51A026"/>
                </a:solidFill>
              </a:rPr>
              <a:t>x</a:t>
            </a:r>
            <a:r>
              <a:rPr dirty="0">
                <a:solidFill>
                  <a:srgbClr val="51A026"/>
                </a:solidFill>
              </a:rPr>
              <a:t> = 30.2 </a:t>
            </a:r>
            <a:r>
              <a:rPr lang="en-US" dirty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>
                <a:solidFill>
                  <a:srgbClr val="51A026"/>
                </a:solidFill>
              </a:rPr>
              <a:t>m</a:t>
            </a:r>
          </a:p>
          <a:p>
            <a:pPr lvl="0"/>
            <a:r>
              <a:rPr lang="en-US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/>
              <a:t>y</a:t>
            </a:r>
            <a:r>
              <a:rPr dirty="0"/>
              <a:t> = 3.64 </a:t>
            </a:r>
            <a:r>
              <a:rPr lang="en-US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/>
              <a:t>m</a:t>
            </a:r>
          </a:p>
          <a:p>
            <a:pPr lvl="0"/>
            <a:r>
              <a:rPr lang="en-US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>
                <a:solidFill>
                  <a:srgbClr val="51A026"/>
                </a:solidFill>
              </a:rPr>
              <a:t>x</a:t>
            </a:r>
            <a:r>
              <a:rPr baseline="-25000" dirty="0">
                <a:solidFill>
                  <a:srgbClr val="51A026"/>
                </a:solidFill>
              </a:rPr>
              <a:t>’</a:t>
            </a:r>
            <a:r>
              <a:rPr dirty="0">
                <a:solidFill>
                  <a:srgbClr val="51A026"/>
                </a:solidFill>
              </a:rPr>
              <a:t>= 4.37 </a:t>
            </a:r>
            <a:r>
              <a:rPr lang="en-US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>
                <a:solidFill>
                  <a:srgbClr val="51A026"/>
                </a:solidFill>
              </a:rPr>
              <a:t>rad</a:t>
            </a:r>
            <a:endParaRPr dirty="0">
              <a:solidFill>
                <a:srgbClr val="51A026"/>
              </a:solidFill>
            </a:endParaRPr>
          </a:p>
          <a:p>
            <a:pPr lvl="0"/>
            <a:r>
              <a:rPr lang="en-US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/>
              <a:t>z</a:t>
            </a:r>
            <a:r>
              <a:rPr baseline="-25000" dirty="0"/>
              <a:t>’</a:t>
            </a:r>
            <a:r>
              <a:rPr dirty="0"/>
              <a:t>=1.37 </a:t>
            </a:r>
            <a:r>
              <a:rPr lang="en-US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/>
              <a:t>rad</a:t>
            </a:r>
            <a:endParaRPr dirty="0"/>
          </a:p>
        </p:txBody>
      </p:sp>
      <p:pic>
        <p:nvPicPr>
          <p:cNvPr id="14" name="image5.g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748875" y="1095337"/>
            <a:ext cx="4135409" cy="286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84"/>
          <p:cNvSpPr/>
          <p:nvPr/>
        </p:nvSpPr>
        <p:spPr>
          <a:xfrm rot="10800000">
            <a:off x="5161170" y="3202691"/>
            <a:ext cx="1644630" cy="2131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" name="Shape 85"/>
          <p:cNvSpPr/>
          <p:nvPr/>
        </p:nvSpPr>
        <p:spPr>
          <a:xfrm flipV="1">
            <a:off x="8329613" y="3202693"/>
            <a:ext cx="239166" cy="21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" name="Shape 86"/>
          <p:cNvSpPr/>
          <p:nvPr/>
        </p:nvSpPr>
        <p:spPr>
          <a:xfrm>
            <a:off x="5335730" y="726005"/>
            <a:ext cx="32923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dirty="0"/>
              <a:t>Horizontal emittance = 1</a:t>
            </a:r>
            <a:r>
              <a:rPr lang="en-US" dirty="0"/>
              <a:t>4</a:t>
            </a:r>
            <a:r>
              <a:rPr dirty="0"/>
              <a:t>7 pm</a:t>
            </a:r>
          </a:p>
        </p:txBody>
      </p:sp>
    </p:spTree>
    <p:extLst>
      <p:ext uri="{BB962C8B-B14F-4D97-AF65-F5344CB8AC3E}">
        <p14:creationId xmlns:p14="http://schemas.microsoft.com/office/powerpoint/2010/main" val="24499208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FFFFF"/>
                </a:solidFill>
              </a:rPr>
              <a:t>SINGLE ELECTRON PHOTON EMISSION</a:t>
            </a:r>
            <a:r>
              <a:rPr lang="en-US" sz="1600" b="1" cap="all" dirty="0">
                <a:solidFill>
                  <a:srgbClr val="FFFFFF"/>
                </a:solidFill>
              </a:rPr>
              <a:t>  (Zero emittance)</a:t>
            </a:r>
            <a:endParaRPr sz="1600" b="1" cap="all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96" y="600927"/>
            <a:ext cx="1999539" cy="1658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74" y="2394186"/>
            <a:ext cx="7614277" cy="99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13" y="622801"/>
            <a:ext cx="1762176" cy="1657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596" y="3594881"/>
            <a:ext cx="3731047" cy="2798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512" y="182969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Undulator</a:t>
            </a:r>
            <a:r>
              <a:rPr lang="en-US" dirty="0"/>
              <a:t> emission, after classical electrodynamics (e.g., Jackson,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8341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86800" cy="838200"/>
          </a:xfrm>
        </p:spPr>
        <p:txBody>
          <a:bodyPr/>
          <a:lstStyle/>
          <a:p>
            <a:r>
              <a:rPr lang="en-US" altLang="en-US" sz="2000" b="1" dirty="0" err="1">
                <a:ea typeface="ＭＳ Ｐゴシック" panose="020B0600070205080204" pitchFamily="34" charset="-128"/>
              </a:rPr>
              <a:t>Undulator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 emission (single electron or filament beam or zero </a:t>
            </a:r>
            <a:r>
              <a:rPr lang="en-US" altLang="en-US" sz="2000" b="1" dirty="0" err="1">
                <a:ea typeface="ＭＳ Ｐゴシック" panose="020B0600070205080204" pitchFamily="34" charset="-128"/>
              </a:rPr>
              <a:t>emmittance</a:t>
            </a:r>
            <a:r>
              <a:rPr lang="en-US" altLang="en-US" sz="2000" b="1" dirty="0">
                <a:ea typeface="ＭＳ Ｐゴシック" panose="020B0600070205080204" pitchFamily="34" charset="-128"/>
              </a:rPr>
              <a:t>) </a:t>
            </a:r>
            <a:br>
              <a:rPr lang="en-US" altLang="en-US" sz="2000" b="1" dirty="0">
                <a:ea typeface="ＭＳ Ｐゴシック" panose="020B0600070205080204" pitchFamily="34" charset="-128"/>
              </a:rPr>
            </a:br>
            <a:r>
              <a:rPr lang="en-US" altLang="en-US" sz="1600" b="1" dirty="0">
                <a:ea typeface="ＭＳ Ｐゴシック" panose="020B0600070205080204" pitchFamily="34" charset="-128"/>
              </a:rPr>
              <a:t>(after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Onuki</a:t>
            </a:r>
            <a:r>
              <a:rPr lang="en-US" altLang="en-US" sz="1600" dirty="0">
                <a:ea typeface="ＭＳ Ｐゴシック" panose="020B0600070205080204" pitchFamily="34" charset="-128"/>
              </a:rPr>
              <a:t> &amp;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Elleaume</a:t>
            </a:r>
            <a:r>
              <a:rPr lang="en-US" altLang="en-US" sz="1600" dirty="0">
                <a:ea typeface="ＭＳ Ｐゴシック" panose="020B0600070205080204" pitchFamily="34" charset="-128"/>
              </a:rPr>
              <a:t>, </a:t>
            </a:r>
            <a:r>
              <a:rPr lang="en-US" altLang="en-US" sz="1600" dirty="0" err="1">
                <a:ea typeface="ＭＳ Ｐゴシック" panose="020B0600070205080204" pitchFamily="34" charset="-128"/>
              </a:rPr>
              <a:t>Undulators</a:t>
            </a:r>
            <a:r>
              <a:rPr lang="en-US" altLang="en-US" sz="1600" dirty="0">
                <a:ea typeface="ＭＳ Ｐゴシック" panose="020B0600070205080204" pitchFamily="34" charset="-128"/>
              </a:rPr>
              <a:t>, Wigglers  and their applications, CRC press, 2002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)</a:t>
            </a:r>
            <a:endParaRPr lang="en-US" altLang="en-US" sz="1600" dirty="0">
              <a:ea typeface="ＭＳ Ｐゴシック" panose="020B0600070205080204" pitchFamily="34" charset="-128"/>
            </a:endParaRPr>
          </a:p>
        </p:txBody>
      </p:sp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000">
            <a:off x="4805363" y="1128713"/>
            <a:ext cx="424656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354401"/>
              </p:ext>
            </p:extLst>
          </p:nvPr>
        </p:nvGraphicFramePr>
        <p:xfrm>
          <a:off x="2277803" y="5067300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8" name="Equation" r:id="rId4" imgW="1333440" imgH="444240" progId="">
                  <p:embed/>
                </p:oleObj>
              </mc:Choice>
              <mc:Fallback>
                <p:oleObj name="Equation" r:id="rId4" imgW="133344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803" y="5067300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898635"/>
              </p:ext>
            </p:extLst>
          </p:nvPr>
        </p:nvGraphicFramePr>
        <p:xfrm>
          <a:off x="5490368" y="3893218"/>
          <a:ext cx="3215746" cy="90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9" name="Equation" r:id="rId6" imgW="1574640" imgH="444240" progId="">
                  <p:embed/>
                </p:oleObj>
              </mc:Choice>
              <mc:Fallback>
                <p:oleObj name="Equation" r:id="rId6" imgW="1574640" imgH="444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0368" y="3893218"/>
                        <a:ext cx="3215746" cy="907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1"/>
          <p:cNvGraphicFramePr>
            <a:graphicFrameLocks noChangeAspect="1"/>
          </p:cNvGraphicFramePr>
          <p:nvPr/>
        </p:nvGraphicFramePr>
        <p:xfrm>
          <a:off x="6705600" y="5181600"/>
          <a:ext cx="19208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0" name="Equation" r:id="rId8" imgW="1244520" imgH="393480" progId="Equation.DSMT4">
                  <p:embed/>
                </p:oleObj>
              </mc:Choice>
              <mc:Fallback>
                <p:oleObj name="Equation" r:id="rId8" imgW="1244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181600"/>
                        <a:ext cx="19208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Box 15"/>
          <p:cNvSpPr txBox="1">
            <a:spLocks noChangeArrowheads="1"/>
          </p:cNvSpPr>
          <p:nvPr/>
        </p:nvSpPr>
        <p:spPr bwMode="auto">
          <a:xfrm>
            <a:off x="92075" y="6193920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FF0000"/>
                </a:solidFill>
              </a:rPr>
              <a:t>Undulator</a:t>
            </a:r>
            <a:r>
              <a:rPr lang="en-US" altLang="en-US" dirty="0">
                <a:solidFill>
                  <a:srgbClr val="FF0000"/>
                </a:solidFill>
              </a:rPr>
              <a:t> beams have not Gaussian profiles (even at resonances)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These formulas are APPROXIMATED!</a:t>
            </a:r>
          </a:p>
        </p:txBody>
      </p:sp>
      <p:pic>
        <p:nvPicPr>
          <p:cNvPr id="410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4497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449763" y="5410200"/>
            <a:ext cx="2103437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3200" y="49530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077200" y="4800600"/>
            <a:ext cx="6858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81400" y="1371600"/>
            <a:ext cx="2971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5" y="4558773"/>
            <a:ext cx="2185728" cy="16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74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20727"/>
            <a:ext cx="7073900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214100"/>
            <a:ext cx="48387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6" y="4078286"/>
            <a:ext cx="2273300" cy="71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1729" y="4262952"/>
            <a:ext cx="27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i="1" baseline="-25000" dirty="0"/>
              <a:t>e</a:t>
            </a:r>
            <a:r>
              <a:rPr lang="en-US" i="1" dirty="0"/>
              <a:t>c</a:t>
            </a:r>
            <a:r>
              <a:rPr lang="en-US" i="1" baseline="30000" dirty="0"/>
              <a:t>2</a:t>
            </a:r>
            <a:r>
              <a:rPr lang="en-US" dirty="0"/>
              <a:t> = 0.51 MeV</a:t>
            </a:r>
          </a:p>
        </p:txBody>
      </p:sp>
    </p:spTree>
    <p:extLst>
      <p:ext uri="{BB962C8B-B14F-4D97-AF65-F5344CB8AC3E}">
        <p14:creationId xmlns:p14="http://schemas.microsoft.com/office/powerpoint/2010/main" val="19307380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/>
              <a:t>Courtesy: Boaz Nash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43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OASYS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93353-9D02-C747-A9A8-A3D9DDBC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263465" cy="47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84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/>
          </p:cNvSpPr>
          <p:nvPr>
            <p:ph type="title"/>
          </p:nvPr>
        </p:nvSpPr>
        <p:spPr>
          <a:xfrm>
            <a:off x="0" y="171900"/>
            <a:ext cx="9144000" cy="1143000"/>
          </a:xfrm>
        </p:spPr>
        <p:txBody>
          <a:bodyPr/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Mirror shape</a:t>
            </a:r>
          </a:p>
        </p:txBody>
      </p:sp>
      <p:pic>
        <p:nvPicPr>
          <p:cNvPr id="5128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55838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7"/>
          <p:cNvSpPr txBox="1">
            <a:spLocks noChangeArrowheads="1"/>
          </p:cNvSpPr>
          <p:nvPr/>
        </p:nvSpPr>
        <p:spPr bwMode="auto">
          <a:xfrm>
            <a:off x="76485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0" name="Text Box 8"/>
          <p:cNvSpPr txBox="1">
            <a:spLocks noChangeArrowheads="1"/>
          </p:cNvSpPr>
          <p:nvPr/>
        </p:nvSpPr>
        <p:spPr bwMode="auto">
          <a:xfrm>
            <a:off x="64293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1" name="Line 9"/>
          <p:cNvSpPr>
            <a:spLocks noChangeShapeType="1"/>
          </p:cNvSpPr>
          <p:nvPr/>
        </p:nvSpPr>
        <p:spPr bwMode="auto">
          <a:xfrm>
            <a:off x="7981950" y="2969250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6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768793"/>
              </p:ext>
            </p:extLst>
          </p:nvPr>
        </p:nvGraphicFramePr>
        <p:xfrm>
          <a:off x="6102350" y="402014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7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402014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 rot="19803944">
            <a:off x="7158065" y="2259458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295020" y="2969250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72425" y="2969250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867650" y="2484438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63504" y="1936234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94841" y="296925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r</a:t>
            </a:r>
          </a:p>
        </p:txBody>
      </p:sp>
      <p:sp>
        <p:nvSpPr>
          <p:cNvPr id="5126" name="Rectangle 3"/>
          <p:cNvSpPr>
            <a:spLocks noGrp="1"/>
          </p:cNvSpPr>
          <p:nvPr>
            <p:ph type="body" idx="1"/>
          </p:nvPr>
        </p:nvSpPr>
        <p:spPr>
          <a:xfrm>
            <a:off x="0" y="1332061"/>
            <a:ext cx="6102350" cy="5105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  <p:extLst>
      <p:ext uri="{BB962C8B-B14F-4D97-AF65-F5344CB8AC3E}">
        <p14:creationId xmlns:p14="http://schemas.microsoft.com/office/powerpoint/2010/main" val="2658993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553835" y="-181167"/>
            <a:ext cx="8475663" cy="162896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Mirrors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3600" dirty="0">
                <a:ea typeface="ＭＳ Ｐゴシック" panose="020B0600070205080204" pitchFamily="34" charset="-128"/>
              </a:rPr>
              <a:t>Geometrical model        Physical model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r>
              <a:rPr lang="en-US" altLang="en-US" sz="2400" dirty="0">
                <a:ea typeface="ＭＳ Ｐゴシック" panose="020B0600070205080204" pitchFamily="34" charset="-128"/>
              </a:rPr>
              <a:t>Specular reflection                                  Fresnel formulas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/>
        </p:nvGraphicFramePr>
        <p:xfrm>
          <a:off x="4548188" y="2760663"/>
          <a:ext cx="45958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4" name="Equation" r:id="rId4" imgW="2997000" imgH="507960" progId="Equation.DSMT4">
                  <p:embed/>
                </p:oleObj>
              </mc:Choice>
              <mc:Fallback>
                <p:oleObj name="Equation" r:id="rId4" imgW="29970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2760663"/>
                        <a:ext cx="4595812" cy="7747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53835" y="4391318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Fresnel equations give the reflectivity as a function of angle and photon energy. As a consequence, one gets the critical angle: </a:t>
            </a:r>
            <a:endParaRPr lang="en-GB" altLang="en-US" dirty="0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495800"/>
            <a:ext cx="37004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842" y="3535363"/>
            <a:ext cx="4562656" cy="294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6533" y="4169333"/>
            <a:ext cx="57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14531271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83668" y="4113076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89756"/>
            <a:ext cx="8229600" cy="1143000"/>
          </a:xfrm>
        </p:spPr>
        <p:txBody>
          <a:bodyPr/>
          <a:lstStyle/>
          <a:p>
            <a:r>
              <a:rPr lang="en-US" dirty="0"/>
              <a:t>LENS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72</a:t>
            </a:fld>
            <a:endParaRPr lang="fr-FR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4015" y="1653843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43608" y="1232756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3808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19972" y="1232756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0152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115616" y="2456892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115616" y="1880828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283968" y="1880828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51620" y="2456892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83968" y="2456892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7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3248980"/>
            <a:ext cx="1485900" cy="714375"/>
          </a:xfrm>
          <a:prstGeom prst="rect">
            <a:avLst/>
          </a:prstGeom>
          <a:noFill/>
        </p:spPr>
      </p:pic>
      <p:sp>
        <p:nvSpPr>
          <p:cNvPr id="31" name="Freeform 30"/>
          <p:cNvSpPr/>
          <p:nvPr/>
        </p:nvSpPr>
        <p:spPr>
          <a:xfrm rot="5400000">
            <a:off x="1247579" y="4413161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375756" y="4077072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23528" y="4797152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9532" y="4473116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123728" y="4473116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9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1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3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380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553236"/>
            <a:ext cx="2076450" cy="238125"/>
          </a:xfrm>
          <a:prstGeom prst="rect">
            <a:avLst/>
          </a:prstGeom>
          <a:noFill/>
        </p:spPr>
      </p:pic>
      <p:pic>
        <p:nvPicPr>
          <p:cNvPr id="33808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5805264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3380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929530"/>
              </p:ext>
            </p:extLst>
          </p:nvPr>
        </p:nvGraphicFramePr>
        <p:xfrm>
          <a:off x="6174444" y="5855895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8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444" y="5855895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4266" y="4024349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43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4051"/>
            <a:ext cx="9000773" cy="1480220"/>
          </a:xfrm>
        </p:spPr>
        <p:txBody>
          <a:bodyPr/>
          <a:lstStyle/>
          <a:p>
            <a:r>
              <a:rPr lang="en-US" sz="3600" dirty="0"/>
              <a:t>CRL (COMPOUND REFRACTIVE LENSES)</a:t>
            </a:r>
            <a:br>
              <a:rPr lang="en-US" sz="3600" dirty="0"/>
            </a:br>
            <a:r>
              <a:rPr lang="en-US" sz="3600" dirty="0"/>
              <a:t>= replicate N lenses</a:t>
            </a:r>
            <a:br>
              <a:rPr lang="en-US" sz="3600" dirty="0"/>
            </a:br>
            <a:endParaRPr lang="en-GB" sz="3600" dirty="0"/>
          </a:p>
        </p:txBody>
      </p:sp>
      <p:pic>
        <p:nvPicPr>
          <p:cNvPr id="37890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514821"/>
            <a:ext cx="2520280" cy="2520280"/>
          </a:xfrm>
          <a:prstGeom prst="rect">
            <a:avLst/>
          </a:prstGeom>
          <a:noFill/>
        </p:spPr>
      </p:pic>
      <p:pic>
        <p:nvPicPr>
          <p:cNvPr id="37891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2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3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838857"/>
            <a:ext cx="1872208" cy="1872208"/>
          </a:xfrm>
          <a:prstGeom prst="rect">
            <a:avLst/>
          </a:prstGeom>
          <a:noFill/>
        </p:spPr>
      </p:pic>
      <p:pic>
        <p:nvPicPr>
          <p:cNvPr id="37895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567049"/>
            <a:ext cx="676275" cy="495301"/>
          </a:xfrm>
          <a:prstGeom prst="rect">
            <a:avLst/>
          </a:prstGeom>
          <a:noFill/>
        </p:spPr>
      </p:pic>
      <p:pic>
        <p:nvPicPr>
          <p:cNvPr id="37897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531045"/>
            <a:ext cx="742950" cy="495301"/>
          </a:xfrm>
          <a:prstGeom prst="rect">
            <a:avLst/>
          </a:prstGeom>
          <a:noFill/>
        </p:spPr>
      </p:pic>
      <p:pic>
        <p:nvPicPr>
          <p:cNvPr id="37899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531045"/>
            <a:ext cx="942975" cy="495301"/>
          </a:xfrm>
          <a:prstGeom prst="rect">
            <a:avLst/>
          </a:prstGeom>
          <a:noFill/>
        </p:spPr>
      </p:pic>
      <p:pic>
        <p:nvPicPr>
          <p:cNvPr id="3790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567049"/>
            <a:ext cx="1847850" cy="514351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0" y="1622833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interface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2267744" y="158682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 </a:t>
            </a:r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671900" y="144281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Compound Refractive Lens (CRL)</a:t>
            </a:r>
            <a:endParaRPr lang="en-GB" dirty="0"/>
          </a:p>
        </p:txBody>
      </p:sp>
      <p:sp>
        <p:nvSpPr>
          <p:cNvPr id="66" name="TextBox 65"/>
          <p:cNvSpPr txBox="1"/>
          <p:nvPr/>
        </p:nvSpPr>
        <p:spPr>
          <a:xfrm>
            <a:off x="6840252" y="158682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Transfocator</a:t>
            </a:r>
            <a:endParaRPr lang="en-GB" dirty="0"/>
          </a:p>
        </p:txBody>
      </p:sp>
      <p:sp>
        <p:nvSpPr>
          <p:cNvPr id="67" name="TextBox 66"/>
          <p:cNvSpPr txBox="1"/>
          <p:nvPr/>
        </p:nvSpPr>
        <p:spPr>
          <a:xfrm>
            <a:off x="1259632" y="457516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90"/>
                </a:solidFill>
              </a:rPr>
              <a:t>A. </a:t>
            </a:r>
            <a:r>
              <a:rPr lang="en-GB" dirty="0" err="1">
                <a:solidFill>
                  <a:srgbClr val="000090"/>
                </a:solidFill>
              </a:rPr>
              <a:t>Snigirev</a:t>
            </a:r>
            <a:r>
              <a:rPr lang="en-GB" dirty="0">
                <a:solidFill>
                  <a:srgbClr val="000090"/>
                </a:solidFill>
              </a:rPr>
              <a:t> </a:t>
            </a:r>
            <a:r>
              <a:rPr lang="en-GB" i="1" dirty="0">
                <a:solidFill>
                  <a:srgbClr val="000090"/>
                </a:solidFill>
              </a:rPr>
              <a:t>et al </a:t>
            </a:r>
            <a:r>
              <a:rPr lang="en-GB" dirty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>
              <a:solidFill>
                <a:srgbClr val="000090"/>
              </a:solidFill>
            </a:endParaRPr>
          </a:p>
          <a:p>
            <a:pPr lvl="0"/>
            <a:r>
              <a:rPr lang="en-GB" b="1" dirty="0">
                <a:solidFill>
                  <a:srgbClr val="000090"/>
                </a:solidFill>
              </a:rPr>
              <a:t>2011 </a:t>
            </a:r>
            <a:r>
              <a:rPr lang="en-GB" b="1" dirty="0" err="1">
                <a:solidFill>
                  <a:srgbClr val="000090"/>
                </a:solidFill>
              </a:rPr>
              <a:t>Transfocator</a:t>
            </a:r>
            <a:endParaRPr lang="en-GB" b="1" dirty="0">
              <a:solidFill>
                <a:srgbClr val="00009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259632" y="227090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09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DEMAGNIFICATION with SINGLE LENSES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60948"/>
            <a:ext cx="8236800" cy="2879720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2000" dirty="0">
                <a:solidFill>
                  <a:schemeClr val="tx1"/>
                </a:solidFill>
              </a:rPr>
              <a:t>When illuminating with coherent light, reducing acceptance decreases N.A. therefore increases coherent diffraction ~0.61 </a:t>
            </a:r>
            <a:r>
              <a:rPr lang="en-US" sz="2000" dirty="0">
                <a:solidFill>
                  <a:schemeClr val="tx1"/>
                </a:solidFill>
                <a:latin typeface="Symbol" pitchFamily="18" charset="2"/>
              </a:rPr>
              <a:t>l</a:t>
            </a:r>
            <a:r>
              <a:rPr lang="en-US" sz="2000" dirty="0">
                <a:solidFill>
                  <a:schemeClr val="tx1"/>
                </a:solidFill>
              </a:rPr>
              <a:t>/ (h/q)</a:t>
            </a: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chemeClr val="tx1"/>
                </a:solidFill>
              </a:rPr>
              <a:t>The rays become very grazing to there is total reflection. Not a limitation for </a:t>
            </a:r>
            <a:r>
              <a:rPr lang="en-US" sz="2000" dirty="0" err="1">
                <a:solidFill>
                  <a:schemeClr val="tx1"/>
                </a:solidFill>
              </a:rPr>
              <a:t>kinoform</a:t>
            </a:r>
            <a:r>
              <a:rPr lang="en-US" sz="2000" dirty="0">
                <a:solidFill>
                  <a:schemeClr val="tx1"/>
                </a:solidFill>
              </a:rPr>
              <a:t> lenses (</a:t>
            </a:r>
            <a:r>
              <a:rPr lang="en-GB" sz="2000" dirty="0">
                <a:solidFill>
                  <a:schemeClr val="tx1"/>
                </a:solidFill>
              </a:rPr>
              <a:t>K. Evans-</a:t>
            </a:r>
            <a:r>
              <a:rPr lang="en-GB" sz="2000" dirty="0" err="1">
                <a:solidFill>
                  <a:schemeClr val="tx1"/>
                </a:solidFill>
              </a:rPr>
              <a:t>Lutterodt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i="1" dirty="0">
                <a:solidFill>
                  <a:schemeClr val="tx1"/>
                </a:solidFill>
              </a:rPr>
              <a:t>et al </a:t>
            </a:r>
            <a:r>
              <a:rPr lang="en-GB" sz="2000" dirty="0">
                <a:solidFill>
                  <a:schemeClr val="tx1"/>
                </a:solidFill>
              </a:rPr>
              <a:t>Phys. Rev. </a:t>
            </a:r>
            <a:r>
              <a:rPr lang="en-GB" sz="2000" dirty="0" err="1">
                <a:solidFill>
                  <a:schemeClr val="tx1"/>
                </a:solidFill>
              </a:rPr>
              <a:t>Lett</a:t>
            </a:r>
            <a:r>
              <a:rPr lang="en-GB" sz="2000" dirty="0">
                <a:solidFill>
                  <a:schemeClr val="tx1"/>
                </a:solidFill>
              </a:rPr>
              <a:t>. 99 (2007)). For standard lenses one can reverse the lens.</a:t>
            </a:r>
          </a:p>
          <a:p>
            <a:pPr marL="342900" indent="-342900">
              <a:buAutoNum type="arabicParenR"/>
            </a:pPr>
            <a:r>
              <a:rPr lang="en-US" sz="2000" dirty="0">
                <a:solidFill>
                  <a:schemeClr val="tx1"/>
                </a:solidFill>
              </a:rPr>
              <a:t>There is a lot of absorption =&gt; remove material and convert it to a Fresnel lens (</a:t>
            </a:r>
            <a:r>
              <a:rPr lang="en-GB" sz="2000" dirty="0">
                <a:solidFill>
                  <a:schemeClr val="tx1"/>
                </a:solidFill>
              </a:rPr>
              <a:t>W. </a:t>
            </a:r>
            <a:r>
              <a:rPr lang="en-GB" sz="2000" dirty="0" err="1">
                <a:solidFill>
                  <a:schemeClr val="tx1"/>
                </a:solidFill>
              </a:rPr>
              <a:t>Jark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i="1" dirty="0">
                <a:solidFill>
                  <a:schemeClr val="tx1"/>
                </a:solidFill>
              </a:rPr>
              <a:t>et al </a:t>
            </a:r>
            <a:r>
              <a:rPr lang="en-GB" sz="2000" dirty="0">
                <a:solidFill>
                  <a:schemeClr val="tx1"/>
                </a:solidFill>
              </a:rPr>
              <a:t>J. </a:t>
            </a:r>
            <a:r>
              <a:rPr lang="en-GB" sz="2000" dirty="0" err="1">
                <a:solidFill>
                  <a:schemeClr val="tx1"/>
                </a:solidFill>
              </a:rPr>
              <a:t>Synchr</a:t>
            </a:r>
            <a:r>
              <a:rPr lang="en-GB" sz="2000" dirty="0">
                <a:solidFill>
                  <a:schemeClr val="tx1"/>
                </a:solidFill>
              </a:rPr>
              <a:t>. Rad.  13 (2006))</a:t>
            </a:r>
          </a:p>
          <a:p>
            <a:pPr marL="342900" indent="-342900">
              <a:buAutoNum type="arabicParenR"/>
            </a:pPr>
            <a:r>
              <a:rPr lang="en-US" sz="2000" dirty="0"/>
              <a:t>Use the lens shape adapted for your needs</a:t>
            </a:r>
            <a:endParaRPr lang="en-GB" sz="2000" dirty="0"/>
          </a:p>
          <a:p>
            <a:pPr lvl="0"/>
            <a:endParaRPr lang="en-US" dirty="0">
              <a:solidFill>
                <a:srgbClr val="000090"/>
              </a:solidFill>
            </a:endParaRPr>
          </a:p>
          <a:p>
            <a:pPr lvl="0"/>
            <a:endParaRPr lang="en-GB" dirty="0">
              <a:solidFill>
                <a:srgbClr val="000090"/>
              </a:solidFill>
            </a:endParaRP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74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dirty="0"/>
              <a:t>20170324  srio@esrf.eu</a:t>
            </a:r>
            <a:endParaRPr lang="fr-FR" dirty="0"/>
          </a:p>
        </p:txBody>
      </p:sp>
      <p:grpSp>
        <p:nvGrpSpPr>
          <p:cNvPr id="33" name="Group 66"/>
          <p:cNvGrpSpPr>
            <a:grpSpLocks/>
          </p:cNvGrpSpPr>
          <p:nvPr/>
        </p:nvGrpSpPr>
        <p:grpSpPr bwMode="auto">
          <a:xfrm>
            <a:off x="1024282" y="764704"/>
            <a:ext cx="2575609" cy="1351060"/>
            <a:chOff x="5657" y="6725"/>
            <a:chExt cx="4182" cy="2194"/>
          </a:xfrm>
        </p:grpSpPr>
        <p:grpSp>
          <p:nvGrpSpPr>
            <p:cNvPr id="34" name="Group 67"/>
            <p:cNvGrpSpPr>
              <a:grpSpLocks/>
            </p:cNvGrpSpPr>
            <p:nvPr/>
          </p:nvGrpSpPr>
          <p:grpSpPr bwMode="auto">
            <a:xfrm>
              <a:off x="5714" y="6725"/>
              <a:ext cx="4125" cy="2194"/>
              <a:chOff x="2535" y="6787"/>
              <a:chExt cx="4125" cy="2194"/>
            </a:xfrm>
          </p:grpSpPr>
          <p:sp>
            <p:nvSpPr>
              <p:cNvPr id="44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2535" y="6787"/>
                <a:ext cx="3341" cy="2194"/>
              </a:xfrm>
              <a:prstGeom prst="rect">
                <a:avLst/>
              </a:prstGeom>
              <a:solidFill>
                <a:srgbClr val="F2F2F2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2F2F2"/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flatTx/>
              </a:bodyPr>
              <a:lstStyle/>
              <a:p>
                <a:endParaRPr lang="en-GB" sz="2200" i="1">
                  <a:latin typeface="Caldara"/>
                </a:endParaRPr>
              </a:p>
            </p:txBody>
          </p:sp>
          <p:grpSp>
            <p:nvGrpSpPr>
              <p:cNvPr id="46" name="Group 69"/>
              <p:cNvGrpSpPr>
                <a:grpSpLocks noChangeAspect="1"/>
              </p:cNvGrpSpPr>
              <p:nvPr/>
            </p:nvGrpSpPr>
            <p:grpSpPr bwMode="auto">
              <a:xfrm>
                <a:off x="2957" y="7240"/>
                <a:ext cx="2047" cy="1045"/>
                <a:chOff x="2581" y="3683"/>
                <a:chExt cx="3206" cy="1637"/>
              </a:xfrm>
            </p:grpSpPr>
            <p:sp>
              <p:nvSpPr>
                <p:cNvPr id="78" name="Freeform 70"/>
                <p:cNvSpPr>
                  <a:spLocks noChangeAspect="1"/>
                </p:cNvSpPr>
                <p:nvPr/>
              </p:nvSpPr>
              <p:spPr bwMode="auto">
                <a:xfrm rot="213081">
                  <a:off x="2581" y="3980"/>
                  <a:ext cx="787" cy="944"/>
                </a:xfrm>
                <a:custGeom>
                  <a:avLst/>
                  <a:gdLst/>
                  <a:ahLst/>
                  <a:cxnLst>
                    <a:cxn ang="0">
                      <a:pos x="1298" y="0"/>
                    </a:cxn>
                    <a:cxn ang="0">
                      <a:pos x="0" y="0"/>
                    </a:cxn>
                    <a:cxn ang="0">
                      <a:pos x="0" y="2006"/>
                    </a:cxn>
                    <a:cxn ang="0">
                      <a:pos x="1291" y="2006"/>
                    </a:cxn>
                    <a:cxn ang="0">
                      <a:pos x="878" y="1800"/>
                    </a:cxn>
                    <a:cxn ang="0">
                      <a:pos x="556" y="1589"/>
                    </a:cxn>
                    <a:cxn ang="0">
                      <a:pos x="295" y="1351"/>
                    </a:cxn>
                    <a:cxn ang="0">
                      <a:pos x="193" y="1173"/>
                    </a:cxn>
                    <a:cxn ang="0">
                      <a:pos x="172" y="995"/>
                    </a:cxn>
                    <a:cxn ang="0">
                      <a:pos x="237" y="731"/>
                    </a:cxn>
                    <a:cxn ang="0">
                      <a:pos x="372" y="567"/>
                    </a:cxn>
                    <a:cxn ang="0">
                      <a:pos x="555" y="406"/>
                    </a:cxn>
                    <a:cxn ang="0">
                      <a:pos x="890" y="196"/>
                    </a:cxn>
                    <a:cxn ang="0">
                      <a:pos x="1298" y="0"/>
                    </a:cxn>
                  </a:cxnLst>
                  <a:rect l="0" t="0" r="r" b="b"/>
                  <a:pathLst>
                    <a:path w="1298" h="2006">
                      <a:moveTo>
                        <a:pt x="1298" y="0"/>
                      </a:moveTo>
                      <a:lnTo>
                        <a:pt x="0" y="0"/>
                      </a:lnTo>
                      <a:lnTo>
                        <a:pt x="0" y="2006"/>
                      </a:lnTo>
                      <a:lnTo>
                        <a:pt x="1291" y="2006"/>
                      </a:lnTo>
                      <a:lnTo>
                        <a:pt x="878" y="1800"/>
                      </a:lnTo>
                      <a:lnTo>
                        <a:pt x="556" y="1589"/>
                      </a:lnTo>
                      <a:cubicBezTo>
                        <a:pt x="459" y="1514"/>
                        <a:pt x="356" y="1420"/>
                        <a:pt x="295" y="1351"/>
                      </a:cubicBezTo>
                      <a:cubicBezTo>
                        <a:pt x="242" y="1285"/>
                        <a:pt x="213" y="1232"/>
                        <a:pt x="193" y="1173"/>
                      </a:cubicBezTo>
                      <a:cubicBezTo>
                        <a:pt x="173" y="1114"/>
                        <a:pt x="165" y="1069"/>
                        <a:pt x="172" y="995"/>
                      </a:cubicBezTo>
                      <a:cubicBezTo>
                        <a:pt x="177" y="921"/>
                        <a:pt x="197" y="801"/>
                        <a:pt x="237" y="731"/>
                      </a:cubicBezTo>
                      <a:cubicBezTo>
                        <a:pt x="277" y="661"/>
                        <a:pt x="315" y="624"/>
                        <a:pt x="372" y="567"/>
                      </a:cubicBezTo>
                      <a:lnTo>
                        <a:pt x="555" y="406"/>
                      </a:lnTo>
                      <a:cubicBezTo>
                        <a:pt x="641" y="344"/>
                        <a:pt x="766" y="264"/>
                        <a:pt x="890" y="196"/>
                      </a:cubicBezTo>
                      <a:cubicBezTo>
                        <a:pt x="1013" y="132"/>
                        <a:pt x="1211" y="38"/>
                        <a:pt x="1298" y="0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79" name="Freeform 71"/>
                <p:cNvSpPr>
                  <a:spLocks noChangeAspect="1"/>
                </p:cNvSpPr>
                <p:nvPr/>
              </p:nvSpPr>
              <p:spPr bwMode="auto">
                <a:xfrm rot="213081">
                  <a:off x="3433" y="3866"/>
                  <a:ext cx="789" cy="203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0" name="Freeform 72"/>
                <p:cNvSpPr>
                  <a:spLocks noChangeAspect="1"/>
                </p:cNvSpPr>
                <p:nvPr/>
              </p:nvSpPr>
              <p:spPr bwMode="auto">
                <a:xfrm rot="213081">
                  <a:off x="4224" y="375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1" name="Freeform 73"/>
                <p:cNvSpPr>
                  <a:spLocks noChangeAspect="1"/>
                </p:cNvSpPr>
                <p:nvPr/>
              </p:nvSpPr>
              <p:spPr bwMode="auto">
                <a:xfrm rot="213081">
                  <a:off x="4997" y="3683"/>
                  <a:ext cx="790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2" name="Freeform 74"/>
                <p:cNvSpPr>
                  <a:spLocks noChangeAspect="1"/>
                </p:cNvSpPr>
                <p:nvPr/>
              </p:nvSpPr>
              <p:spPr bwMode="auto">
                <a:xfrm rot="213081" flipV="1">
                  <a:off x="3130" y="4879"/>
                  <a:ext cx="788" cy="202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3" name="Freeform 75"/>
                <p:cNvSpPr>
                  <a:spLocks noChangeAspect="1"/>
                </p:cNvSpPr>
                <p:nvPr/>
              </p:nvSpPr>
              <p:spPr bwMode="auto">
                <a:xfrm rot="213081" flipV="1">
                  <a:off x="3828" y="509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4" name="Freeform 76"/>
                <p:cNvSpPr>
                  <a:spLocks noChangeAspect="1"/>
                </p:cNvSpPr>
                <p:nvPr/>
              </p:nvSpPr>
              <p:spPr bwMode="auto">
                <a:xfrm rot="213081" flipV="1">
                  <a:off x="4528" y="5229"/>
                  <a:ext cx="789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</p:grpSp>
          <p:cxnSp>
            <p:nvCxnSpPr>
              <p:cNvPr id="47" name="AutoShape 77"/>
              <p:cNvCxnSpPr>
                <a:cxnSpLocks noChangeShapeType="1"/>
              </p:cNvCxnSpPr>
              <p:nvPr/>
            </p:nvCxnSpPr>
            <p:spPr bwMode="auto">
              <a:xfrm>
                <a:off x="5004" y="7240"/>
                <a:ext cx="1656" cy="48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63" name="AutoShape 78"/>
              <p:cNvCxnSpPr>
                <a:cxnSpLocks noChangeShapeType="1"/>
              </p:cNvCxnSpPr>
              <p:nvPr/>
            </p:nvCxnSpPr>
            <p:spPr bwMode="auto">
              <a:xfrm>
                <a:off x="6651" y="7720"/>
                <a:ext cx="1" cy="386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1" name="AutoShape 79"/>
              <p:cNvCxnSpPr>
                <a:cxnSpLocks noChangeShapeType="1"/>
              </p:cNvCxnSpPr>
              <p:nvPr/>
            </p:nvCxnSpPr>
            <p:spPr bwMode="auto">
              <a:xfrm>
                <a:off x="5224" y="7626"/>
                <a:ext cx="1422" cy="4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2" name="AutoShape 80"/>
              <p:cNvCxnSpPr>
                <a:cxnSpLocks noChangeShapeType="1"/>
              </p:cNvCxnSpPr>
              <p:nvPr/>
            </p:nvCxnSpPr>
            <p:spPr bwMode="auto">
              <a:xfrm flipV="1">
                <a:off x="4675" y="7720"/>
                <a:ext cx="1971" cy="5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3" name="AutoShape 81"/>
              <p:cNvCxnSpPr>
                <a:cxnSpLocks noChangeShapeType="1"/>
              </p:cNvCxnSpPr>
              <p:nvPr/>
            </p:nvCxnSpPr>
            <p:spPr bwMode="auto">
              <a:xfrm flipV="1">
                <a:off x="4906" y="8101"/>
                <a:ext cx="1754" cy="57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4" name="AutoShape 82"/>
              <p:cNvCxnSpPr>
                <a:cxnSpLocks noChangeShapeType="1"/>
              </p:cNvCxnSpPr>
              <p:nvPr/>
            </p:nvCxnSpPr>
            <p:spPr bwMode="auto">
              <a:xfrm>
                <a:off x="5636" y="7428"/>
                <a:ext cx="147" cy="42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5" name="AutoShape 83"/>
              <p:cNvCxnSpPr>
                <a:cxnSpLocks noChangeShapeType="1"/>
              </p:cNvCxnSpPr>
              <p:nvPr/>
            </p:nvCxnSpPr>
            <p:spPr bwMode="auto">
              <a:xfrm>
                <a:off x="5521" y="7720"/>
                <a:ext cx="178" cy="68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6" name="AutoShape 84"/>
              <p:cNvCxnSpPr>
                <a:cxnSpLocks noChangeShapeType="1"/>
              </p:cNvCxnSpPr>
              <p:nvPr/>
            </p:nvCxnSpPr>
            <p:spPr bwMode="auto">
              <a:xfrm flipV="1">
                <a:off x="5517" y="7999"/>
                <a:ext cx="145" cy="4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7" name="AutoShape 85"/>
              <p:cNvCxnSpPr>
                <a:cxnSpLocks noChangeShapeType="1"/>
              </p:cNvCxnSpPr>
              <p:nvPr/>
            </p:nvCxnSpPr>
            <p:spPr bwMode="auto">
              <a:xfrm rot="240000" flipV="1">
                <a:off x="5587" y="8406"/>
                <a:ext cx="108" cy="4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35" name="Group 86"/>
            <p:cNvGrpSpPr>
              <a:grpSpLocks/>
            </p:cNvGrpSpPr>
            <p:nvPr/>
          </p:nvGrpSpPr>
          <p:grpSpPr bwMode="auto">
            <a:xfrm>
              <a:off x="5657" y="7315"/>
              <a:ext cx="365" cy="697"/>
              <a:chOff x="5753" y="7315"/>
              <a:chExt cx="365" cy="697"/>
            </a:xfrm>
          </p:grpSpPr>
          <p:cxnSp>
            <p:nvCxnSpPr>
              <p:cNvPr id="36" name="AutoShape 87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315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7" name="AutoShape 88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549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8" name="AutoShape 89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434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9" name="AutoShape 90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778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0" name="AutoShape 91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663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1" name="AutoShape 92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8012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2" name="AutoShape 93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897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</p:grpSp>
      </p:grpSp>
      <p:sp>
        <p:nvSpPr>
          <p:cNvPr id="85" name="Rectangle 2"/>
          <p:cNvSpPr/>
          <p:nvPr/>
        </p:nvSpPr>
        <p:spPr>
          <a:xfrm>
            <a:off x="467544" y="2312876"/>
            <a:ext cx="42484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400" dirty="0">
                <a:solidFill>
                  <a:srgbClr val="000090"/>
                </a:solidFill>
              </a:rPr>
              <a:t>K. Evans-Lutterodt </a:t>
            </a:r>
            <a:r>
              <a:rPr lang="en-GB" sz="1400" i="1" dirty="0">
                <a:solidFill>
                  <a:srgbClr val="000090"/>
                </a:solidFill>
              </a:rPr>
              <a:t>et al</a:t>
            </a:r>
          </a:p>
          <a:p>
            <a:pPr lvl="0"/>
            <a:r>
              <a:rPr lang="en-GB" sz="1400" i="1" dirty="0">
                <a:solidFill>
                  <a:srgbClr val="000090"/>
                </a:solidFill>
              </a:rPr>
              <a:t>Single Element </a:t>
            </a:r>
            <a:r>
              <a:rPr lang="en-GB" sz="1400" i="1" u="sng" dirty="0">
                <a:solidFill>
                  <a:srgbClr val="000090"/>
                </a:solidFill>
              </a:rPr>
              <a:t>elliptical</a:t>
            </a:r>
            <a:r>
              <a:rPr lang="en-GB" sz="1400" i="1" dirty="0">
                <a:solidFill>
                  <a:srgbClr val="000090"/>
                </a:solidFill>
              </a:rPr>
              <a:t> hard X-ray micro-optics</a:t>
            </a:r>
          </a:p>
          <a:p>
            <a:pPr lvl="0"/>
            <a:r>
              <a:rPr lang="en-GB" sz="1400" dirty="0">
                <a:solidFill>
                  <a:srgbClr val="000090"/>
                </a:solidFill>
              </a:rPr>
              <a:t>Opt. Expr. </a:t>
            </a:r>
            <a:r>
              <a:rPr lang="en-GB" sz="1400" b="1" dirty="0">
                <a:solidFill>
                  <a:srgbClr val="000090"/>
                </a:solidFill>
              </a:rPr>
              <a:t>11</a:t>
            </a:r>
            <a:r>
              <a:rPr lang="en-GB" sz="1400" dirty="0">
                <a:solidFill>
                  <a:srgbClr val="000090"/>
                </a:solidFill>
              </a:rPr>
              <a:t>, 8, 919-926 (2003).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004048" y="2528900"/>
            <a:ext cx="38524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0090"/>
                </a:solidFill>
              </a:rPr>
              <a:t>M. S</a:t>
            </a:r>
            <a:r>
              <a:rPr lang="en-US" sz="1400" dirty="0">
                <a:solidFill>
                  <a:srgbClr val="000090"/>
                </a:solidFill>
              </a:rPr>
              <a:t>á</a:t>
            </a:r>
            <a:r>
              <a:rPr lang="en-GB" sz="1400" dirty="0" err="1">
                <a:solidFill>
                  <a:srgbClr val="000090"/>
                </a:solidFill>
              </a:rPr>
              <a:t>nchez</a:t>
            </a:r>
            <a:r>
              <a:rPr lang="en-GB" sz="1400" dirty="0">
                <a:solidFill>
                  <a:srgbClr val="000090"/>
                </a:solidFill>
              </a:rPr>
              <a:t> del Rio &amp; L. </a:t>
            </a:r>
            <a:r>
              <a:rPr lang="en-GB" sz="1400" dirty="0" err="1">
                <a:solidFill>
                  <a:srgbClr val="000090"/>
                </a:solidFill>
              </a:rPr>
              <a:t>Alianelli</a:t>
            </a:r>
            <a:r>
              <a:rPr lang="en-GB" sz="1400" dirty="0">
                <a:solidFill>
                  <a:srgbClr val="000090"/>
                </a:solidFill>
              </a:rPr>
              <a:t>,  </a:t>
            </a:r>
          </a:p>
          <a:p>
            <a:r>
              <a:rPr lang="en-GB" sz="1400" dirty="0">
                <a:solidFill>
                  <a:srgbClr val="000090"/>
                </a:solidFill>
              </a:rPr>
              <a:t>J. </a:t>
            </a:r>
            <a:r>
              <a:rPr lang="en-GB" sz="1400" dirty="0" err="1">
                <a:solidFill>
                  <a:srgbClr val="000090"/>
                </a:solidFill>
              </a:rPr>
              <a:t>Synchr</a:t>
            </a:r>
            <a:r>
              <a:rPr lang="en-GB" sz="1400" dirty="0">
                <a:solidFill>
                  <a:srgbClr val="000090"/>
                </a:solidFill>
              </a:rPr>
              <a:t>. </a:t>
            </a:r>
            <a:r>
              <a:rPr lang="it-IT" sz="1400" dirty="0">
                <a:solidFill>
                  <a:srgbClr val="000090"/>
                </a:solidFill>
              </a:rPr>
              <a:t>Rad.  19 (2012) 366</a:t>
            </a:r>
            <a:endParaRPr lang="en-US" sz="1400" dirty="0">
              <a:solidFill>
                <a:srgbClr val="000090"/>
              </a:solidFill>
            </a:endParaRPr>
          </a:p>
          <a:p>
            <a:endParaRPr lang="en-GB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956" y="980728"/>
            <a:ext cx="4514800" cy="736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3556" y="1707268"/>
            <a:ext cx="4542796" cy="8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5616116" y="764704"/>
            <a:ext cx="327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material-&gt;air         </a:t>
            </a:r>
            <a:r>
              <a:rPr lang="en-US" sz="1600" dirty="0" err="1"/>
              <a:t>air</a:t>
            </a:r>
            <a:r>
              <a:rPr lang="en-US" sz="1600" dirty="0"/>
              <a:t>-&gt;material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7486911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853"/>
            <a:ext cx="8229600" cy="454062"/>
          </a:xfrm>
        </p:spPr>
        <p:txBody>
          <a:bodyPr/>
          <a:lstStyle/>
          <a:p>
            <a:r>
              <a:rPr lang="en-US" sz="2000" dirty="0"/>
              <a:t>DARWIN TREATMENT OF DYNAMICAL THEORY (1914) – the </a:t>
            </a:r>
            <a:r>
              <a:rPr lang="en-US" sz="2000" dirty="0" err="1"/>
              <a:t>darwin</a:t>
            </a:r>
            <a:r>
              <a:rPr lang="en-US" sz="2000" dirty="0"/>
              <a:t> width</a:t>
            </a:r>
            <a:endParaRPr lang="en-GB" sz="2000" dirty="0"/>
          </a:p>
        </p:txBody>
      </p:sp>
      <p:pic>
        <p:nvPicPr>
          <p:cNvPr id="8" name="Picture 4" descr="als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28900"/>
            <a:ext cx="4189983" cy="3816424"/>
          </a:xfrm>
          <a:prstGeom prst="rect">
            <a:avLst/>
          </a:prstGeom>
          <a:noFill/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961445"/>
              </p:ext>
            </p:extLst>
          </p:nvPr>
        </p:nvGraphicFramePr>
        <p:xfrm>
          <a:off x="6048164" y="944724"/>
          <a:ext cx="2373511" cy="1113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2" name="Equation" r:id="rId4" imgW="2946033" imgH="1384001" progId="Equation.DSMT4">
                  <p:embed/>
                </p:oleObj>
              </mc:Choice>
              <mc:Fallback>
                <p:oleObj name="Equation" r:id="rId4" imgW="2946033" imgH="13840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164" y="944724"/>
                        <a:ext cx="2373511" cy="11139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728700"/>
            <a:ext cx="2232248" cy="236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3768" y="1196752"/>
            <a:ext cx="2798082" cy="82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5400092" y="1484784"/>
            <a:ext cx="46805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9572" y="4812328"/>
            <a:ext cx="2584326" cy="63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3548" y="3336164"/>
            <a:ext cx="3436897" cy="136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4227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896"/>
            <a:ext cx="8229600" cy="465070"/>
          </a:xfrm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dirty="0" err="1"/>
              <a:t>Zachariasen</a:t>
            </a:r>
            <a:r>
              <a:rPr lang="en-US" sz="3200" dirty="0"/>
              <a:t> treatment  for plane  Crystals</a:t>
            </a:r>
            <a:endParaRPr lang="en-GB" sz="3200" dirty="0"/>
          </a:p>
        </p:txBody>
      </p:sp>
      <p:pic>
        <p:nvPicPr>
          <p:cNvPr id="6" name="Picture 4" descr="spie_crys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9144" y="980728"/>
            <a:ext cx="2961268" cy="2567434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756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9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9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8416"/>
            <a:ext cx="3486150" cy="2514600"/>
          </a:xfrm>
          <a:prstGeom prst="rect">
            <a:avLst/>
          </a:prstGeom>
          <a:noFill/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580" y="3392996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465004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4257092"/>
            <a:ext cx="1841748" cy="8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11860" y="5085184"/>
            <a:ext cx="2872345" cy="81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96" y="5877272"/>
            <a:ext cx="2232248" cy="5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5916" y="6374161"/>
            <a:ext cx="1852414" cy="48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900" y="4598836"/>
            <a:ext cx="2768106" cy="177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204" y="4396378"/>
            <a:ext cx="2814725" cy="18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42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025"/>
            <a:ext cx="8229600" cy="526070"/>
          </a:xfrm>
        </p:spPr>
        <p:txBody>
          <a:bodyPr/>
          <a:lstStyle/>
          <a:p>
            <a:r>
              <a:rPr lang="en-US" dirty="0"/>
              <a:t>ROCKING CURVES</a:t>
            </a:r>
            <a:endParaRPr lang="en-GB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944724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2211829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rocking curve is the </a:t>
            </a:r>
            <a:r>
              <a:rPr lang="en-US" b="1" dirty="0">
                <a:solidFill>
                  <a:srgbClr val="FF0000"/>
                </a:solidFill>
              </a:rPr>
              <a:t>CONVOLUTION</a:t>
            </a:r>
            <a:r>
              <a:rPr lang="en-US" dirty="0">
                <a:solidFill>
                  <a:srgbClr val="FF0000"/>
                </a:solidFill>
              </a:rPr>
              <a:t> of the two diffraction profiles. 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15716" y="1016732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71800" y="980728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03748" y="980728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15716" y="1304764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7565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5567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70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116" y="800708"/>
            <a:ext cx="2111978" cy="137865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83568" y="6129300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a full discussion about rocking curves see: </a:t>
            </a:r>
            <a:r>
              <a:rPr lang="en-US" sz="1400" dirty="0" err="1"/>
              <a:t>Masiello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J. Appl. </a:t>
            </a:r>
            <a:r>
              <a:rPr lang="en-US" sz="1400" dirty="0" err="1"/>
              <a:t>Crystall</a:t>
            </a:r>
            <a:r>
              <a:rPr lang="en-US" sz="1400" dirty="0"/>
              <a:t>. 47, 1304-1314 (2014)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656" y="3635620"/>
            <a:ext cx="1026875" cy="1080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3635620"/>
            <a:ext cx="1026875" cy="1080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308" y="3573016"/>
            <a:ext cx="1152916" cy="11787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3819" y="3914360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FWHM</a:t>
            </a:r>
            <a:r>
              <a:rPr lang="en-US" baseline="-25000" dirty="0"/>
              <a:t>R</a:t>
            </a:r>
            <a:r>
              <a:rPr lang="en-US" dirty="0"/>
              <a:t> = 1 FWHM</a:t>
            </a:r>
            <a:r>
              <a:rPr lang="en-US" baseline="-25000" dirty="0"/>
              <a:t>1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656" y="4833156"/>
            <a:ext cx="1162844" cy="8923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72" y="4869160"/>
            <a:ext cx="1162844" cy="8923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8064" y="4761148"/>
            <a:ext cx="1727683" cy="10194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96" y="3815640"/>
            <a:ext cx="457200" cy="4445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331640" y="2672916"/>
            <a:ext cx="7717347" cy="842821"/>
            <a:chOff x="1403648" y="4005064"/>
            <a:chExt cx="7717347" cy="8428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FWHM</a:t>
              </a:r>
              <a:r>
                <a:rPr lang="en-US" baseline="-25000" dirty="0"/>
                <a:t>R</a:t>
              </a:r>
              <a:r>
                <a:rPr lang="en-US" dirty="0"/>
                <a:t> = 1.4 FWHM</a:t>
              </a:r>
              <a:r>
                <a:rPr lang="en-US" baseline="-25000" dirty="0"/>
                <a:t>1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5013176"/>
            <a:ext cx="457200" cy="4445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690021" y="5085184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FWHM</a:t>
            </a:r>
            <a:r>
              <a:rPr lang="en-US" baseline="-25000" dirty="0"/>
              <a:t>R</a:t>
            </a:r>
            <a:r>
              <a:rPr lang="en-US" dirty="0"/>
              <a:t> ~ 1.5 FWHM</a:t>
            </a:r>
            <a:r>
              <a:rPr lang="en-US" baseline="-25000" dirty="0"/>
              <a:t>1</a:t>
            </a:r>
          </a:p>
          <a:p>
            <a:r>
              <a:rPr lang="en-US" baseline="-25000" dirty="0"/>
              <a:t>Si111 8 </a:t>
            </a:r>
            <a:r>
              <a:rPr lang="en-US" baseline="-25000" dirty="0" err="1"/>
              <a:t>keV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4716016" y="28529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716016" y="38610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52020" y="49051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952027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192"/>
            <a:ext cx="8229600" cy="571500"/>
          </a:xfrm>
        </p:spPr>
        <p:txBody>
          <a:bodyPr/>
          <a:lstStyle/>
          <a:p>
            <a:r>
              <a:rPr lang="en-US" sz="3200" dirty="0"/>
              <a:t>ON THE DIRECTION OF THE OUTCOMING WAVE</a:t>
            </a:r>
            <a:endParaRPr lang="en-GB" sz="32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656692"/>
            <a:ext cx="4500500" cy="223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D:\Working\FERRARA2001\spie_cryst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6772"/>
            <a:ext cx="3506559" cy="3960440"/>
          </a:xfrm>
          <a:prstGeom prst="rect">
            <a:avLst/>
          </a:prstGeom>
          <a:noFill/>
        </p:spPr>
      </p:pic>
      <p:graphicFrame>
        <p:nvGraphicFramePr>
          <p:cNvPr id="7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634602"/>
              </p:ext>
            </p:extLst>
          </p:nvPr>
        </p:nvGraphicFramePr>
        <p:xfrm>
          <a:off x="4268337" y="2917395"/>
          <a:ext cx="3783687" cy="824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2" name="Equation" r:id="rId5" imgW="4888375" imgH="1066524" progId="">
                  <p:embed/>
                </p:oleObj>
              </mc:Choice>
              <mc:Fallback>
                <p:oleObj name="Equation" r:id="rId5" imgW="4888375" imgH="1066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337" y="2917395"/>
                        <a:ext cx="3783687" cy="8247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gray">
          <a:xfrm>
            <a:off x="3743908" y="3717032"/>
            <a:ext cx="460851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/>
              <a:t>A crystal behaves like a grating  or prism, except the Bragg Symmetric crystal that behaves like a mirror.</a:t>
            </a:r>
            <a:endParaRPr lang="en-GB" dirty="0"/>
          </a:p>
        </p:txBody>
      </p:sp>
      <p:graphicFrame>
        <p:nvGraphicFramePr>
          <p:cNvPr id="9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881180"/>
              </p:ext>
            </p:extLst>
          </p:nvPr>
        </p:nvGraphicFramePr>
        <p:xfrm>
          <a:off x="4572000" y="4509120"/>
          <a:ext cx="27701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3" name="Equation" r:id="rId7" imgW="2768003" imgH="1117233" progId="Equation.DSMT4">
                  <p:embed/>
                </p:oleObj>
              </mc:Choice>
              <mc:Fallback>
                <p:oleObj name="Equation" r:id="rId7" imgW="2768003" imgH="111723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509120"/>
                        <a:ext cx="2770188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5308" y="5771001"/>
            <a:ext cx="622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When combined with </a:t>
            </a:r>
            <a:r>
              <a:rPr lang="en-US" dirty="0" err="1">
                <a:solidFill>
                  <a:srgbClr val="FF0000"/>
                </a:solidFill>
              </a:rPr>
              <a:t>reflectivities</a:t>
            </a:r>
            <a:r>
              <a:rPr lang="en-US" dirty="0">
                <a:solidFill>
                  <a:srgbClr val="FF0000"/>
                </a:solidFill>
              </a:rPr>
              <a:t> from dynamical theory we can do ray tracing (beam decomposed in plane waves)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00192" y="1700808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372200" y="2744924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9909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1106488"/>
            <a:ext cx="8229600" cy="1484312"/>
          </a:xfrm>
        </p:spPr>
        <p:txBody>
          <a:bodyPr/>
          <a:lstStyle/>
          <a:p>
            <a:r>
              <a:rPr lang="en-US" altLang="en-US" sz="240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</a:rPr>
              <a:t>J W. M. DuMond Phys. Rev. </a:t>
            </a:r>
            <a:r>
              <a:rPr lang="en-US" altLang="en-US" sz="2400" b="1">
                <a:ea typeface="ＭＳ Ｐゴシック" panose="020B0600070205080204" pitchFamily="34" charset="-128"/>
              </a:rPr>
              <a:t>52</a:t>
            </a:r>
            <a:r>
              <a:rPr lang="en-US" altLang="en-US" sz="2400">
                <a:ea typeface="ＭＳ Ｐゴシック" panose="020B0600070205080204" pitchFamily="34" charset="-128"/>
              </a:rPr>
              <a:t>, 872 – (1937)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r>
              <a:rPr lang="en-US" altLang="en-US" sz="240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br>
              <a:rPr lang="en-US" altLang="en-US" sz="2400">
                <a:ea typeface="ＭＳ Ｐゴシック" panose="020B0600070205080204" pitchFamily="34" charset="-128"/>
              </a:rPr>
            </a:br>
            <a:endParaRPr lang="en-US" altLang="en-US" sz="2400">
              <a:ea typeface="ＭＳ Ｐゴシック" panose="020B0600070205080204" pitchFamily="34" charset="-128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0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23510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5908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8006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5529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ex17_crystalmono.ows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398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tools in the same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855"/>
            <a:ext cx="9144000" cy="25906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00" y="4640061"/>
            <a:ext cx="6388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72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727640"/>
            <a:ext cx="4424728" cy="956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400"/>
            <a:ext cx="9144000" cy="9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94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4938" y="2132856"/>
            <a:ext cx="6539062" cy="4352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72" y="152636"/>
            <a:ext cx="8424428" cy="468052"/>
          </a:xfrm>
        </p:spPr>
        <p:txBody>
          <a:bodyPr/>
          <a:lstStyle/>
          <a:p>
            <a:r>
              <a:rPr lang="en-US" sz="2800" dirty="0"/>
              <a:t>EFFECT OF CRYSTAL  ANISOTROPY  in bent crystals</a:t>
            </a:r>
            <a:endParaRPr lang="en-GB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287524" y="6201308"/>
            <a:ext cx="8568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M. Sanchez del Rio, N. Perez-</a:t>
            </a:r>
            <a:r>
              <a:rPr lang="fr-FR" sz="1400" dirty="0" err="1"/>
              <a:t>Bocanegra</a:t>
            </a:r>
            <a:r>
              <a:rPr lang="fr-FR" sz="1400" dirty="0"/>
              <a:t>, X. </a:t>
            </a:r>
            <a:r>
              <a:rPr lang="fr-FR" sz="1400" dirty="0" err="1"/>
              <a:t>Shi</a:t>
            </a:r>
            <a:r>
              <a:rPr lang="fr-FR" sz="1400" dirty="0"/>
              <a:t> &amp; V. </a:t>
            </a:r>
            <a:r>
              <a:rPr lang="fr-FR" sz="1400" dirty="0" err="1"/>
              <a:t>Honkimaki</a:t>
            </a:r>
            <a:r>
              <a:rPr lang="fr-FR" sz="1400" dirty="0"/>
              <a:t>, </a:t>
            </a:r>
            <a:r>
              <a:rPr lang="hu-HU" sz="1400" dirty="0"/>
              <a:t>J. Appl. Cryst. (2015). 48, 477-491</a:t>
            </a:r>
            <a:endParaRPr lang="fr-FR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60748" y="4833156"/>
            <a:ext cx="5256584" cy="1010628"/>
          </a:xfrm>
          <a:prstGeom prst="rect">
            <a:avLst/>
          </a:prstGeom>
        </p:spPr>
      </p:pic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908720"/>
            <a:ext cx="1620180" cy="98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3" y="656692"/>
            <a:ext cx="2938293" cy="16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08520" y="2528900"/>
            <a:ext cx="2759736" cy="118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4268" y="908720"/>
            <a:ext cx="2159732" cy="99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1079612" y="1268760"/>
            <a:ext cx="0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7544" y="3501008"/>
            <a:ext cx="620452" cy="8197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612" y="1160748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111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19572" y="4005064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11-2 or 1-10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1649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4" name="Rectangle 8"/>
          <p:cNvSpPr>
            <a:spLocks noGrp="1" noChangeArrowheads="1"/>
          </p:cNvSpPr>
          <p:nvPr>
            <p:ph type="title"/>
          </p:nvPr>
        </p:nvSpPr>
        <p:spPr>
          <a:xfrm>
            <a:off x="719572" y="116632"/>
            <a:ext cx="8172908" cy="540060"/>
          </a:xfrm>
        </p:spPr>
        <p:txBody>
          <a:bodyPr/>
          <a:lstStyle/>
          <a:p>
            <a:r>
              <a:rPr lang="en-US" dirty="0"/>
              <a:t>Multiple BRAGG Diffraction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728700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Simultaneous multiple diffraction occurs when the incident wave finds several sets of planes satisfying the Bragg law.</a:t>
            </a:r>
          </a:p>
          <a:p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/>
              <a:t>They were first discovered by </a:t>
            </a:r>
            <a:r>
              <a:rPr lang="en-GB" dirty="0" err="1"/>
              <a:t>Renninger</a:t>
            </a:r>
            <a:r>
              <a:rPr lang="en-GB" dirty="0"/>
              <a:t> (1937) so they are called </a:t>
            </a:r>
            <a:r>
              <a:rPr lang="en-GB" dirty="0" err="1"/>
              <a:t>Renninger</a:t>
            </a:r>
            <a:r>
              <a:rPr lang="en-GB" dirty="0"/>
              <a:t> reflections of detour reflections (</a:t>
            </a:r>
            <a:r>
              <a:rPr lang="en-GB" dirty="0" err="1"/>
              <a:t>umweganregung</a:t>
            </a:r>
            <a:r>
              <a:rPr lang="en-GB" dirty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Kinematical theory (Cole, </a:t>
            </a:r>
            <a:r>
              <a:rPr lang="en-GB" dirty="0" err="1"/>
              <a:t>Acta</a:t>
            </a:r>
            <a:r>
              <a:rPr lang="en-GB" dirty="0"/>
              <a:t> Cryst.15 138 (1962); </a:t>
            </a:r>
            <a:r>
              <a:rPr lang="en-US" dirty="0" err="1"/>
              <a:t>Rossmanith</a:t>
            </a:r>
            <a:r>
              <a:rPr lang="en-US" dirty="0"/>
              <a:t> </a:t>
            </a:r>
            <a:r>
              <a:rPr lang="en-GB" dirty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/>
              <a:t>Beyond kinematical theory </a:t>
            </a:r>
            <a:r>
              <a:rPr lang="en-US" dirty="0"/>
              <a:t>(</a:t>
            </a:r>
            <a:r>
              <a:rPr lang="en-US" dirty="0" err="1"/>
              <a:t>Colella</a:t>
            </a:r>
            <a:r>
              <a:rPr lang="en-US" dirty="0"/>
              <a:t>, </a:t>
            </a:r>
            <a:r>
              <a:rPr lang="en-US" dirty="0" err="1"/>
              <a:t>Acta</a:t>
            </a:r>
            <a:r>
              <a:rPr lang="en-US" dirty="0"/>
              <a:t> </a:t>
            </a:r>
            <a:r>
              <a:rPr lang="en-US" dirty="0" err="1"/>
              <a:t>Cryst</a:t>
            </a:r>
            <a:r>
              <a:rPr lang="en-US" dirty="0"/>
              <a:t>. A30, 413 (1974); </a:t>
            </a:r>
            <a:r>
              <a:rPr lang="en-US" dirty="0" err="1"/>
              <a:t>Shen</a:t>
            </a:r>
            <a:r>
              <a:rPr lang="en-US" dirty="0"/>
              <a:t>; </a:t>
            </a:r>
            <a:r>
              <a:rPr lang="en-US" dirty="0" err="1"/>
              <a:t>Stepanov</a:t>
            </a:r>
            <a:r>
              <a:rPr lang="en-US" dirty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/>
              <a:t>)  </a:t>
            </a:r>
            <a:endParaRPr lang="en-GB" dirty="0"/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5089" y="3314023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5912" y="3573016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6276" y="3933056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135" y="5127936"/>
            <a:ext cx="2211666" cy="1730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089" y="5105208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509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D:\Dropbox\Projects\ISN\figures\mirrorx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2" descr="D:\Dropbox\Projects\ISN\figures\mirrory_fig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D:\Dropbox\Projects\SRW_SHADOW_test\figures\conv_no_f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/>
          <a:stretch>
            <a:fillRect/>
          </a:stretch>
        </p:blipFill>
        <p:spPr bwMode="auto">
          <a:xfrm>
            <a:off x="228600" y="3956050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914400" y="3675063"/>
            <a:ext cx="457200" cy="304800"/>
          </a:xfrm>
          <a:prstGeom prst="downArrow">
            <a:avLst>
              <a:gd name="adj1" fmla="val 35543"/>
              <a:gd name="adj2" fmla="val 50000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52400"/>
            <a:ext cx="8789988" cy="7159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>
                <a:solidFill>
                  <a:srgbClr val="0000FF"/>
                </a:solidFill>
              </a:rPr>
              <a:t>HYBRID METHOD IN SHADOW (X. Shi </a:t>
            </a:r>
            <a:r>
              <a:rPr lang="en-US" sz="2800" i="1" dirty="0">
                <a:solidFill>
                  <a:srgbClr val="0000FF"/>
                </a:solidFill>
              </a:rPr>
              <a:t>et al.</a:t>
            </a:r>
            <a:r>
              <a:rPr lang="en-US" sz="2800" dirty="0">
                <a:solidFill>
                  <a:srgbClr val="0000FF"/>
                </a:solidFill>
              </a:rPr>
              <a:t>)</a:t>
            </a:r>
            <a:br>
              <a:rPr lang="en-US" sz="2800" dirty="0"/>
            </a:br>
            <a:r>
              <a:rPr lang="en-US" sz="2800" dirty="0"/>
              <a:t>Combining ray tracing and </a:t>
            </a:r>
            <a:r>
              <a:rPr lang="en-US" sz="2800" dirty="0" err="1"/>
              <a:t>wavefront</a:t>
            </a:r>
            <a:r>
              <a:rPr lang="en-US" sz="2800" dirty="0"/>
              <a:t> 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65463"/>
            <a:ext cx="1676400" cy="6016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Ray tracing of the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beamline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4" name="Picture 5" descr="D:\Dropbox\Projects\SRW_SHADOW_test\figures\dif_x_y_f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84625"/>
            <a:ext cx="22860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6" descr="D:\Dropbox\Projects\SRW_SHADOW_test\figures\conv_4nm_fi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/>
          <a:stretch>
            <a:fillRect/>
          </a:stretch>
        </p:blipFill>
        <p:spPr bwMode="auto">
          <a:xfrm>
            <a:off x="6477000" y="3979863"/>
            <a:ext cx="2447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3200" y="4724400"/>
            <a:ext cx="656065" cy="461665"/>
          </a:xfrm>
          <a:prstGeom prst="rect">
            <a:avLst/>
          </a:prstGeom>
          <a:blipFill rotWithShape="1">
            <a:blip r:embed="rId7" cstate="print"/>
            <a:stretch>
              <a:fillRect b="-1052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20935" y="4724400"/>
            <a:ext cx="656065" cy="461665"/>
          </a:xfrm>
          <a:prstGeom prst="rect">
            <a:avLst/>
          </a:prstGeom>
          <a:blipFill rotWithShape="1">
            <a:blip r:embed="rId8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9800" y="2913870"/>
            <a:ext cx="6705600" cy="743730"/>
          </a:xfrm>
          <a:prstGeom prst="rect">
            <a:avLst/>
          </a:prstGeom>
          <a:blipFill rotWithShape="1">
            <a:blip r:embed="rId9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656" y="949637"/>
            <a:ext cx="8610600" cy="650563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9710" name="Up Arrow 15"/>
          <p:cNvSpPr>
            <a:spLocks noChangeArrowheads="1"/>
          </p:cNvSpPr>
          <p:nvPr/>
        </p:nvSpPr>
        <p:spPr bwMode="auto">
          <a:xfrm>
            <a:off x="5432425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693863"/>
            <a:ext cx="1874838" cy="584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Ideal lens with focal lengths of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en-US" sz="1600" i="1" baseline="-250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Bent-Up Arrow 23"/>
          <p:cNvSpPr/>
          <p:nvPr/>
        </p:nvSpPr>
        <p:spPr bwMode="auto">
          <a:xfrm flipV="1">
            <a:off x="1219200" y="2605088"/>
            <a:ext cx="1524000" cy="536575"/>
          </a:xfrm>
          <a:prstGeom prst="bentUpArrow">
            <a:avLst>
              <a:gd name="adj1" fmla="val 22823"/>
              <a:gd name="adj2" fmla="val 32059"/>
              <a:gd name="adj3" fmla="val 2782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713" name="Rectangle 24"/>
          <p:cNvSpPr>
            <a:spLocks noChangeArrowheads="1"/>
          </p:cNvSpPr>
          <p:nvPr/>
        </p:nvSpPr>
        <p:spPr bwMode="auto">
          <a:xfrm flipH="1">
            <a:off x="1219200" y="1541463"/>
            <a:ext cx="128588" cy="1063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4" name="Up Arrow 27"/>
          <p:cNvSpPr>
            <a:spLocks noChangeArrowheads="1"/>
          </p:cNvSpPr>
          <p:nvPr/>
        </p:nvSpPr>
        <p:spPr bwMode="auto">
          <a:xfrm>
            <a:off x="2789238" y="1465263"/>
            <a:ext cx="282575" cy="230187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5" name="Up Arrow 28"/>
          <p:cNvSpPr>
            <a:spLocks noChangeArrowheads="1"/>
          </p:cNvSpPr>
          <p:nvPr/>
        </p:nvSpPr>
        <p:spPr bwMode="auto">
          <a:xfrm>
            <a:off x="8077200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4724401" y="3445846"/>
            <a:ext cx="3634831" cy="538348"/>
            <a:chOff x="4600228" y="2609519"/>
            <a:chExt cx="3857973" cy="1299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Bent-Up Arrow 12"/>
            <p:cNvSpPr/>
            <p:nvPr/>
          </p:nvSpPr>
          <p:spPr bwMode="auto">
            <a:xfrm flipH="1" flipV="1">
              <a:off x="4600228" y="3295315"/>
              <a:ext cx="3857972" cy="613434"/>
            </a:xfrm>
            <a:prstGeom prst="bentUpArrow">
              <a:avLst>
                <a:gd name="adj1" fmla="val 26129"/>
                <a:gd name="adj2" fmla="val 50000"/>
                <a:gd name="adj3" fmla="val 40906"/>
              </a:avLst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defTabSz="91440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388255" y="2609519"/>
              <a:ext cx="69946" cy="68579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>
                <a:latin typeface="Calibri" pitchFamily="34" charset="0"/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438" y="6265863"/>
            <a:ext cx="8991600" cy="609600"/>
          </a:xfrm>
        </p:spPr>
        <p:txBody>
          <a:bodyPr/>
          <a:lstStyle/>
          <a:p>
            <a:pPr algn="l">
              <a:defRPr/>
            </a:pPr>
            <a:r>
              <a:rPr lang="en-US" sz="10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</a:t>
            </a:r>
            <a:r>
              <a:rPr lang="en-US" sz="1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Reininger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, M. Sanchez del Rio, L. </a:t>
            </a:r>
            <a:r>
              <a:rPr lang="en-US" sz="1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Assoufid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sv-SE" sz="10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J. Synchrotron Rad. (2014) 21, doi:10.1107/S160057751400650X</a:t>
            </a:r>
          </a:p>
          <a:p>
            <a:pPr algn="l">
              <a:defRPr/>
            </a:pPr>
            <a:r>
              <a:rPr lang="sv-SE" sz="10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M. Sanchez del Rio and Ruben Reininger Proc. SPIE 9209, 920911 (2014); doi:10.1117/12.2061984</a:t>
            </a:r>
          </a:p>
          <a:p>
            <a:pPr algn="l">
              <a:defRPr/>
            </a:pPr>
            <a:r>
              <a:rPr lang="sv-SE" sz="10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Reininger, M. Sánchez del Río, J. Qian and L. Assoufid Proc. SPIE 9209, 920909 (2014); doi:10.1117/12.2061950</a:t>
            </a:r>
          </a:p>
        </p:txBody>
      </p:sp>
    </p:spTree>
    <p:extLst>
      <p:ext uri="{BB962C8B-B14F-4D97-AF65-F5344CB8AC3E}">
        <p14:creationId xmlns:p14="http://schemas.microsoft.com/office/powerpoint/2010/main" val="20207874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152400" y="609600"/>
            <a:ext cx="5562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400" b="1" dirty="0">
                <a:solidFill>
                  <a:srgbClr val="FF0000"/>
                </a:solidFill>
                <a:latin typeface="Helvetica" charset="0"/>
              </a:rPr>
              <a:t>Starting with TWO well defined (thus coherent) waves with THE SAME intensity:</a:t>
            </a:r>
            <a:r>
              <a:rPr lang="en-US" sz="1400" b="1" dirty="0">
                <a:solidFill>
                  <a:srgbClr val="008000"/>
                </a:solidFill>
                <a:latin typeface="Helvetica" charset="0"/>
              </a:rPr>
              <a:t> </a:t>
            </a: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LONGITUDINAL (TEMPORAL) COHERENCE LENGTH L</a:t>
            </a:r>
            <a:r>
              <a:rPr lang="en-US" sz="2000" b="1" baseline="-25000" dirty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</a:t>
            </a:r>
          </a:p>
          <a:p>
            <a:pPr>
              <a:spcBef>
                <a:spcPct val="20000"/>
              </a:spcBef>
            </a:pPr>
            <a:r>
              <a:rPr lang="en-US" sz="1600" b="1" dirty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Distance over which two waves from the same source point with slightly different wavelengths will completely </a:t>
            </a:r>
            <a:r>
              <a:rPr lang="en-US" sz="1600" b="1" dirty="0" err="1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dephase</a:t>
            </a:r>
            <a:r>
              <a:rPr lang="en-US" sz="1600" b="1" dirty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.</a:t>
            </a: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br>
              <a:rPr lang="en-US" sz="1200" b="1" dirty="0">
                <a:solidFill>
                  <a:srgbClr val="008000"/>
                </a:solidFill>
                <a:latin typeface="Helvetica" charset="0"/>
              </a:rPr>
            </a:br>
            <a:r>
              <a:rPr lang="en-US" sz="2000" b="1" dirty="0">
                <a:solidFill>
                  <a:srgbClr val="0070C0"/>
                </a:solidFill>
                <a:latin typeface="Helvetica" charset="0"/>
              </a:rPr>
              <a:t>TRANSVERSE COHERENCE LENGTH L</a:t>
            </a:r>
            <a:r>
              <a:rPr lang="en-US" sz="2000" b="1" baseline="-25000" dirty="0">
                <a:solidFill>
                  <a:srgbClr val="0070C0"/>
                </a:solidFill>
                <a:latin typeface="Helvetica" charset="0"/>
              </a:rPr>
              <a:t>T</a:t>
            </a:r>
            <a:endParaRPr lang="en-US" sz="2000" b="1" dirty="0">
              <a:solidFill>
                <a:srgbClr val="0070C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1600" b="1" dirty="0">
                <a:solidFill>
                  <a:srgbClr val="0070C0"/>
                </a:solidFill>
                <a:latin typeface="Helvetica" charset="0"/>
              </a:rPr>
              <a:t>The lateral distance along a </a:t>
            </a:r>
            <a:r>
              <a:rPr lang="en-US" sz="1600" b="1" dirty="0" err="1">
                <a:solidFill>
                  <a:srgbClr val="0070C0"/>
                </a:solidFill>
                <a:latin typeface="Helvetica" charset="0"/>
              </a:rPr>
              <a:t>wavefront</a:t>
            </a:r>
            <a:r>
              <a:rPr lang="en-US" sz="1600" b="1" dirty="0">
                <a:solidFill>
                  <a:srgbClr val="0070C0"/>
                </a:solidFill>
                <a:latin typeface="Helvetica" charset="0"/>
              </a:rPr>
              <a:t> over which there is a complete </a:t>
            </a:r>
            <a:r>
              <a:rPr lang="en-US" sz="1600" b="1" dirty="0" err="1">
                <a:solidFill>
                  <a:srgbClr val="0070C0"/>
                </a:solidFill>
                <a:latin typeface="Helvetica" charset="0"/>
              </a:rPr>
              <a:t>dephasing</a:t>
            </a:r>
            <a:r>
              <a:rPr lang="en-US" sz="1600" b="1" dirty="0">
                <a:solidFill>
                  <a:srgbClr val="0070C0"/>
                </a:solidFill>
                <a:latin typeface="Helvetica" charset="0"/>
              </a:rPr>
              <a:t> between two waves of the same wavelength, which originate from two separate points in space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609600"/>
            <a:ext cx="2743200" cy="249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038600"/>
            <a:ext cx="350377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5608320"/>
            <a:ext cx="3911600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152400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COHERENT LENGTHS - TWO WAVES                                 </a:t>
            </a:r>
            <a:r>
              <a:rPr lang="en-US" sz="1200" dirty="0"/>
              <a:t>http://www.csrri.iit.edu/~segre/phys570/10F/lecture_04.pdf</a:t>
            </a:r>
            <a:endParaRPr lang="en-US" sz="1600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048000"/>
            <a:ext cx="639277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486400" y="3352800"/>
            <a:ext cx="1143000" cy="665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0" y="6172200"/>
            <a:ext cx="1143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7400" y="3048000"/>
            <a:ext cx="2895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29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514600"/>
            <a:ext cx="3048000" cy="85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98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2241352"/>
            <a:ext cx="9067800" cy="420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LONGITUDINAL COHERENCE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Imagine that a typical </a:t>
            </a:r>
            <a:r>
              <a:rPr lang="en-US" dirty="0" err="1">
                <a:solidFill>
                  <a:srgbClr val="FF0000"/>
                </a:solidFill>
              </a:rPr>
              <a:t>monochromator</a:t>
            </a:r>
            <a:r>
              <a:rPr lang="en-US" dirty="0"/>
              <a:t>:</a:t>
            </a:r>
          </a:p>
          <a:p>
            <a:endParaRPr lang="en-US" dirty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Produces a typical of </a:t>
            </a:r>
            <a:r>
              <a:rPr lang="en-US" dirty="0">
                <a:solidFill>
                  <a:srgbClr val="FF0000"/>
                </a:solidFill>
              </a:rPr>
              <a:t>∆λ/λ = 10</a:t>
            </a:r>
            <a:r>
              <a:rPr lang="en-US" baseline="30000" dirty="0">
                <a:solidFill>
                  <a:srgbClr val="FF0000"/>
                </a:solidFill>
              </a:rPr>
              <a:t>−4</a:t>
            </a:r>
            <a:r>
              <a:rPr lang="en-US" dirty="0">
                <a:solidFill>
                  <a:srgbClr val="FF0000"/>
                </a:solidFill>
              </a:rPr>
              <a:t>  </a:t>
            </a:r>
            <a:r>
              <a:rPr lang="en-US" dirty="0"/>
              <a:t>(Si 111)  peak distribution (Gaussian)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For main wavelength of </a:t>
            </a:r>
            <a:r>
              <a:rPr lang="en-US" dirty="0">
                <a:solidFill>
                  <a:srgbClr val="FF0000"/>
                </a:solidFill>
              </a:rPr>
              <a:t>λ = 1Å </a:t>
            </a:r>
            <a:r>
              <a:rPr lang="en-US" dirty="0"/>
              <a:t>we select </a:t>
            </a:r>
            <a:r>
              <a:rPr lang="en-US" dirty="0">
                <a:solidFill>
                  <a:srgbClr val="FF0000"/>
                </a:solidFill>
              </a:rPr>
              <a:t>two lines </a:t>
            </a:r>
            <a:r>
              <a:rPr lang="en-US" dirty="0"/>
              <a:t>thus separated its width ∆λ = 10</a:t>
            </a:r>
            <a:r>
              <a:rPr lang="en-US" baseline="30000" dirty="0"/>
              <a:t>−4</a:t>
            </a:r>
            <a:r>
              <a:rPr lang="en-US" dirty="0"/>
              <a:t> </a:t>
            </a:r>
            <a:r>
              <a:rPr lang="en-US" dirty="0" err="1"/>
              <a:t>Å</a:t>
            </a:r>
            <a:br>
              <a:rPr lang="en-US" dirty="0"/>
            </a:br>
            <a:endParaRPr lang="en-US" dirty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/>
              <a:t>The </a:t>
            </a:r>
            <a:r>
              <a:rPr lang="en-US" dirty="0" err="1">
                <a:solidFill>
                  <a:srgbClr val="FF0000"/>
                </a:solidFill>
              </a:rPr>
              <a:t>wavefronts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these two monochromatic waves </a:t>
            </a:r>
            <a:r>
              <a:rPr lang="en-US" dirty="0">
                <a:solidFill>
                  <a:srgbClr val="FF0000"/>
                </a:solidFill>
              </a:rPr>
              <a:t>are plane and identical </a:t>
            </a:r>
            <a:endParaRPr lang="en-US" dirty="0"/>
          </a:p>
          <a:p>
            <a:endParaRPr lang="en-US" dirty="0"/>
          </a:p>
          <a:p>
            <a:br>
              <a:rPr lang="en-US" b="1" dirty="0">
                <a:solidFill>
                  <a:srgbClr val="008000"/>
                </a:solidFill>
                <a:latin typeface="Helvetica" charset="0"/>
              </a:rPr>
            </a:b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STATIONARY: This correlation time is much smaller than “bunch time” ~ 15 10</a:t>
            </a:r>
            <a:r>
              <a:rPr lang="en-US" baseline="30000" dirty="0">
                <a:solidFill>
                  <a:srgbClr val="FF0000"/>
                </a:solidFill>
              </a:rPr>
              <a:t>-3</a:t>
            </a:r>
            <a:r>
              <a:rPr lang="en-US" dirty="0">
                <a:solidFill>
                  <a:srgbClr val="FF0000"/>
                </a:solidFill>
              </a:rPr>
              <a:t> / c ~10</a:t>
            </a:r>
            <a:r>
              <a:rPr lang="en-US" baseline="30000" dirty="0">
                <a:solidFill>
                  <a:srgbClr val="FF0000"/>
                </a:solidFill>
              </a:rPr>
              <a:t>-12</a:t>
            </a:r>
            <a:r>
              <a:rPr lang="en-US" dirty="0">
                <a:solidFill>
                  <a:srgbClr val="FF0000"/>
                </a:solidFill>
              </a:rPr>
              <a:t> s~ </a:t>
            </a:r>
            <a:r>
              <a:rPr lang="en-US" dirty="0" err="1">
                <a:solidFill>
                  <a:srgbClr val="FF0000"/>
                </a:solidFill>
              </a:rPr>
              <a:t>ps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04800" y="-304800"/>
            <a:ext cx="9677400" cy="1752600"/>
          </a:xfrm>
        </p:spPr>
        <p:txBody>
          <a:bodyPr>
            <a:noAutofit/>
          </a:bodyPr>
          <a:lstStyle/>
          <a:p>
            <a:r>
              <a:rPr lang="en-US" sz="4000" dirty="0"/>
              <a:t>correlation lengths for a typical synchrotron</a:t>
            </a:r>
            <a:endParaRPr lang="en-GB" sz="4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6705600" cy="12192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synchrotron beam </a:t>
            </a:r>
            <a:r>
              <a:rPr lang="en-US" sz="2400" b="1" i="1" dirty="0">
                <a:solidFill>
                  <a:srgbClr val="FF0000"/>
                </a:solidFill>
              </a:rPr>
              <a:t>is not </a:t>
            </a:r>
            <a:r>
              <a:rPr lang="en-US" sz="2400" dirty="0">
                <a:solidFill>
                  <a:srgbClr val="FF0000"/>
                </a:solidFill>
              </a:rPr>
              <a:t>formed by two single monochromatic plane waves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But we give some </a:t>
            </a:r>
            <a:r>
              <a:rPr lang="en-US" sz="2400" b="1" i="1" u="sng" dirty="0">
                <a:solidFill>
                  <a:srgbClr val="FF0000"/>
                </a:solidFill>
              </a:rPr>
              <a:t>approximated</a:t>
            </a:r>
            <a:r>
              <a:rPr lang="en-US" sz="2400" dirty="0">
                <a:solidFill>
                  <a:srgbClr val="FF0000"/>
                </a:solidFill>
              </a:rPr>
              <a:t> values…</a:t>
            </a:r>
          </a:p>
          <a:p>
            <a:endParaRPr lang="en-GB" dirty="0"/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49020"/>
              </p:ext>
            </p:extLst>
          </p:nvPr>
        </p:nvGraphicFramePr>
        <p:xfrm>
          <a:off x="1828800" y="4800600"/>
          <a:ext cx="2157412" cy="756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6" name="Equation" r:id="rId3" imgW="1170000" imgH="411120" progId="Equation.3">
                  <p:embed/>
                </p:oleObj>
              </mc:Choice>
              <mc:Fallback>
                <p:oleObj name="Equation" r:id="rId3" imgW="1170000" imgH="41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00600"/>
                        <a:ext cx="2157412" cy="7565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437347"/>
              </p:ext>
            </p:extLst>
          </p:nvPr>
        </p:nvGraphicFramePr>
        <p:xfrm>
          <a:off x="5181600" y="4800600"/>
          <a:ext cx="22955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7" name="Equation" r:id="rId5" imgW="1243080" imgH="411120" progId="Equation.DSMT4">
                  <p:embed/>
                </p:oleObj>
              </mc:Choice>
              <mc:Fallback>
                <p:oleObj name="Equation" r:id="rId5" imgW="124308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800600"/>
                        <a:ext cx="2295525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006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0" y="240268"/>
            <a:ext cx="294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FRAUNHOFER DIFFRACTION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62200" y="4419600"/>
            <a:ext cx="464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Fourier transform with conjugated variables:</a:t>
            </a: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x ; </a:t>
            </a:r>
            <a:r>
              <a:rPr lang="en-US" sz="1600" dirty="0" err="1"/>
              <a:t>f</a:t>
            </a:r>
            <a:r>
              <a:rPr lang="en-US" sz="1600" baseline="-25000" dirty="0" err="1"/>
              <a:t>x</a:t>
            </a:r>
            <a:r>
              <a:rPr lang="en-US" sz="1600" dirty="0"/>
              <a:t>=x/(</a:t>
            </a:r>
            <a:r>
              <a:rPr lang="en-US" sz="1600" dirty="0">
                <a:latin typeface="Symbol" pitchFamily="18" charset="2"/>
              </a:rPr>
              <a:t>l </a:t>
            </a:r>
            <a:r>
              <a:rPr lang="en-US" sz="1600" dirty="0"/>
              <a:t>z) ~ </a:t>
            </a:r>
            <a:r>
              <a:rPr lang="en-US" sz="1600" dirty="0" err="1"/>
              <a:t>sin</a:t>
            </a:r>
            <a:r>
              <a:rPr lang="en-US" sz="1600" dirty="0" err="1">
                <a:latin typeface="Symbol" pitchFamily="18" charset="2"/>
              </a:rPr>
              <a:t>q</a:t>
            </a:r>
            <a:r>
              <a:rPr lang="en-US" sz="1600" dirty="0">
                <a:latin typeface="Symbol" pitchFamily="18" charset="2"/>
              </a:rPr>
              <a:t>/l </a:t>
            </a:r>
            <a:r>
              <a:rPr lang="en-US" sz="1600" dirty="0"/>
              <a:t>(same for y)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The same shape for different distances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24200"/>
            <a:ext cx="8224207" cy="130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4114800"/>
            <a:ext cx="1828800" cy="1180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346701" y="1536701"/>
            <a:ext cx="1346198" cy="76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7044932" y="1337068"/>
            <a:ext cx="1955799" cy="12628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000" y="64770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  <a:latin typeface="Courier" pitchFamily="49" charset="0"/>
              </a:rPr>
              <a:t>F1 = np.fft.fft2(image)  # Take the </a:t>
            </a:r>
            <a:r>
              <a:rPr lang="en-US" sz="1400" b="1" dirty="0" err="1">
                <a:solidFill>
                  <a:srgbClr val="0070C0"/>
                </a:solidFill>
                <a:latin typeface="Courier" pitchFamily="49" charset="0"/>
              </a:rPr>
              <a:t>fourier</a:t>
            </a:r>
            <a:r>
              <a:rPr lang="en-US" sz="1400" b="1" dirty="0">
                <a:solidFill>
                  <a:srgbClr val="0070C0"/>
                </a:solidFill>
                <a:latin typeface="Courier" pitchFamily="49" charset="0"/>
              </a:rPr>
              <a:t> transform of the image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800" y="588894"/>
            <a:ext cx="3124200" cy="26691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53200" y="5410200"/>
            <a:ext cx="1828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0800" y="548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=x/(</a:t>
            </a:r>
            <a:r>
              <a:rPr lang="en-US" dirty="0">
                <a:latin typeface="Symbol" pitchFamily="18" charset="2"/>
              </a:rPr>
              <a:t>l </a:t>
            </a:r>
            <a:r>
              <a:rPr lang="en-US" dirty="0"/>
              <a:t>z) ~ </a:t>
            </a:r>
            <a:r>
              <a:rPr lang="en-US" dirty="0" err="1"/>
              <a:t>sin</a:t>
            </a:r>
            <a:r>
              <a:rPr lang="en-US" dirty="0" err="1">
                <a:latin typeface="Symbol" pitchFamily="18" charset="2"/>
              </a:rPr>
              <a:t>q</a:t>
            </a:r>
            <a:r>
              <a:rPr lang="en-US" dirty="0">
                <a:latin typeface="Symbol" pitchFamily="18" charset="2"/>
              </a:rPr>
              <a:t>/l</a:t>
            </a:r>
            <a:r>
              <a:rPr lang="en-US" dirty="0"/>
              <a:t> ~ </a:t>
            </a:r>
            <a:r>
              <a:rPr lang="en-US" dirty="0">
                <a:latin typeface="Symbol" pitchFamily="18" charset="2"/>
              </a:rPr>
              <a:t>q/l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72000" y="3124200"/>
            <a:ext cx="3733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86400" y="2819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z1                              z2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547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upload.wikimedia.org/wikipedia/commons/thumb/a/a2/Diffraction_geometry.svg/350px-Diffraction_geometry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3352800" cy="2193690"/>
          </a:xfrm>
          <a:prstGeom prst="rect">
            <a:avLst/>
          </a:prstGeom>
          <a:noFill/>
        </p:spPr>
      </p:pic>
      <p:sp>
        <p:nvSpPr>
          <p:cNvPr id="6" name="TextBox 2"/>
          <p:cNvSpPr txBox="1"/>
          <p:nvPr/>
        </p:nvSpPr>
        <p:spPr>
          <a:xfrm>
            <a:off x="3352800" y="228600"/>
            <a:ext cx="235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FRESNEL DIFFRACTION</a:t>
            </a:r>
          </a:p>
        </p:txBody>
      </p:sp>
      <p:pic>
        <p:nvPicPr>
          <p:cNvPr id="1914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8090" y="685800"/>
            <a:ext cx="2861310" cy="101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0150" y="2057400"/>
            <a:ext cx="2889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124200"/>
            <a:ext cx="720250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4724400"/>
            <a:ext cx="87716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2400" y="3962400"/>
            <a:ext cx="544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Numeric calculation: convolution with a </a:t>
            </a:r>
            <a:r>
              <a:rPr lang="en-US" dirty="0">
                <a:solidFill>
                  <a:srgbClr val="3366FF"/>
                </a:solidFill>
              </a:rPr>
              <a:t>Gaussian kernel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2400" y="4419600"/>
            <a:ext cx="1757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CONVOLUTION</a:t>
            </a: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3663" y="762000"/>
            <a:ext cx="2776537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343400" y="3200400"/>
            <a:ext cx="2819400" cy="762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082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144344"/>
              </p:ext>
            </p:extLst>
          </p:nvPr>
        </p:nvGraphicFramePr>
        <p:xfrm>
          <a:off x="1187450" y="1843088"/>
          <a:ext cx="67373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0" name="Equation" r:id="rId3" imgW="4025900" imgH="698500" progId="Equation.DSMT4">
                  <p:embed/>
                </p:oleObj>
              </mc:Choice>
              <mc:Fallback>
                <p:oleObj name="Equation" r:id="rId3" imgW="4025900" imgH="698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43088"/>
                        <a:ext cx="673735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177225"/>
            <a:ext cx="815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Quantifying efficiency of the source to emit coherent radiation: </a:t>
            </a:r>
            <a:endParaRPr lang="en-US" sz="3200" dirty="0">
              <a:solidFill>
                <a:srgbClr val="0070C0"/>
              </a:solidFill>
            </a:endParaRPr>
          </a:p>
          <a:p>
            <a:r>
              <a:rPr lang="en-US" sz="2800" dirty="0">
                <a:solidFill>
                  <a:srgbClr val="0070C0"/>
                </a:solidFill>
              </a:rPr>
              <a:t>coherent fraction for SR lattices </a:t>
            </a:r>
            <a:r>
              <a:rPr lang="en-US" sz="2000" dirty="0">
                <a:solidFill>
                  <a:srgbClr val="0070C0"/>
                </a:solidFill>
              </a:rPr>
              <a:t>(</a:t>
            </a:r>
            <a:r>
              <a:rPr lang="en-US" sz="2000" dirty="0" err="1">
                <a:solidFill>
                  <a:srgbClr val="0070C0"/>
                </a:solidFill>
              </a:rPr>
              <a:t>Undulator</a:t>
            </a:r>
            <a:r>
              <a:rPr lang="en-US" sz="2000" dirty="0">
                <a:solidFill>
                  <a:srgbClr val="0070C0"/>
                </a:solidFill>
              </a:rPr>
              <a:t> emission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6370" y="2967769"/>
            <a:ext cx="4409430" cy="38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3505200" y="1028700"/>
          <a:ext cx="25193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1" name="Equation" r:id="rId6" imgW="1701720" imgH="469800" progId="Equation.DSMT4">
                  <p:embed/>
                </p:oleObj>
              </mc:Choice>
              <mc:Fallback>
                <p:oleObj name="Equation" r:id="rId6" imgW="17017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028700"/>
                        <a:ext cx="2519363" cy="723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151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969"/>
            <a:ext cx="8229600" cy="98065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0C9B2A3-95BA-B34A-BBCD-5AA2D85C9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6099" y="1247390"/>
            <a:ext cx="2536411" cy="36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>
            <a:lvl1pPr marL="231775" indent="-2317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15000"/>
              </a:spcBef>
            </a:pPr>
            <a:r>
              <a:rPr kumimoji="0" lang="en-US" altLang="it-IT" sz="1800" i="1" dirty="0">
                <a:solidFill>
                  <a:schemeClr val="accent2"/>
                </a:solidFill>
                <a:latin typeface="+mj-lt"/>
              </a:rPr>
              <a:t>Official Web Page</a:t>
            </a:r>
            <a:endParaRPr kumimoji="0" lang="en-GB" altLang="it-IT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93A288B-4821-1948-82F6-6677213E9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1407" y="3556890"/>
            <a:ext cx="2341719" cy="36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1424" tIns="45712" rIns="91424" bIns="45712">
            <a:spAutoFit/>
          </a:bodyPr>
          <a:lstStyle>
            <a:lvl1pPr marL="231775" indent="-231775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15000"/>
              </a:spcBef>
            </a:pPr>
            <a:r>
              <a:rPr kumimoji="0" lang="en-US" altLang="it-IT" sz="1800" i="1" dirty="0">
                <a:solidFill>
                  <a:schemeClr val="accent2"/>
                </a:solidFill>
                <a:latin typeface="+mj-lt"/>
              </a:rPr>
              <a:t>OASYS Publications</a:t>
            </a:r>
            <a:endParaRPr kumimoji="0" lang="en-GB" altLang="it-IT" sz="18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CDE2E3-3688-6F45-A19F-D7A6848CA65D}"/>
              </a:ext>
            </a:extLst>
          </p:cNvPr>
          <p:cNvSpPr/>
          <p:nvPr/>
        </p:nvSpPr>
        <p:spPr>
          <a:xfrm>
            <a:off x="2095040" y="1199639"/>
            <a:ext cx="73262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hlinkClick r:id="rId2"/>
              </a:rPr>
              <a:t>https://www.aps.anl.gov/Science/Scientific-Software/OASYS</a:t>
            </a:r>
            <a:endParaRPr lang="en-US" sz="2000" u="sng" dirty="0"/>
          </a:p>
          <a:p>
            <a:r>
              <a:rPr lang="en-US" sz="2000" u="sng" dirty="0">
                <a:effectLst/>
                <a:latin typeface="Times" pitchFamily="2" charset="0"/>
              </a:rPr>
              <a:t>or </a:t>
            </a:r>
            <a:r>
              <a:rPr lang="en-US" sz="2000" u="sng" dirty="0">
                <a:hlinkClick r:id="rId3"/>
              </a:rPr>
              <a:t>https://</a:t>
            </a:r>
            <a:r>
              <a:rPr lang="en-US" sz="2000" u="sng" dirty="0" err="1">
                <a:hlinkClick r:id="rId3"/>
              </a:rPr>
              <a:t>oasys-kit</a:t>
            </a:r>
            <a:r>
              <a:rPr lang="en-US" sz="2000" dirty="0" err="1">
                <a:latin typeface="Times" pitchFamily="2" charset="0"/>
                <a:hlinkClick r:id="rId3"/>
              </a:rPr>
              <a:t>.</a:t>
            </a:r>
            <a:r>
              <a:rPr lang="en-US" sz="2000" u="sng" dirty="0" err="1">
                <a:hlinkClick r:id="rId3"/>
              </a:rPr>
              <a:t>github.io</a:t>
            </a:r>
            <a:r>
              <a:rPr lang="en-US" sz="2000" u="sng" dirty="0">
                <a:hlinkClick r:id="rId3"/>
              </a:rPr>
              <a:t>/</a:t>
            </a:r>
            <a:endParaRPr lang="en-US" sz="2000" dirty="0">
              <a:effectLst/>
              <a:latin typeface="Times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871D3-EFC5-7A47-A62F-BBDBC17D2323}"/>
              </a:ext>
            </a:extLst>
          </p:cNvPr>
          <p:cNvSpPr/>
          <p:nvPr/>
        </p:nvSpPr>
        <p:spPr>
          <a:xfrm>
            <a:off x="2208356" y="1977620"/>
            <a:ext cx="7021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M. Sanchez del Rio, L. Rebuffi, J.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Demšar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N.Canestrari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 and O.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Chubar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 proposal for an open source graphical environment for simulating X-ray optics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9209, 92090X (2014)​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DA4E6-E946-5444-BC74-B0F8D391A70B}"/>
              </a:ext>
            </a:extLst>
          </p:cNvPr>
          <p:cNvSpPr/>
          <p:nvPr/>
        </p:nvSpPr>
        <p:spPr>
          <a:xfrm>
            <a:off x="2198894" y="4102066"/>
            <a:ext cx="69665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M. Sanchez del Rio, D. Bianchi, D.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Cocco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Glass, M.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Idir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Metz, L. Raimondi, L. Rebuffi,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X. Shi, F. Siewert, S.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Spielmann-Jaeggi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Takacs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Tomasset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T.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Tonnessen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A. Vivo and V.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Yashchuk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DABAM: an open-source database of X-ray mirrors metrology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23 (2016). 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1973FC-1D63-C04A-A8C8-59561E617374}"/>
              </a:ext>
            </a:extLst>
          </p:cNvPr>
          <p:cNvSpPr/>
          <p:nvPr/>
        </p:nvSpPr>
        <p:spPr>
          <a:xfrm>
            <a:off x="2209260" y="5063143"/>
            <a:ext cx="70217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ShadowOui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: A new visual environment for X-ray optics and synchrotron beamline simulations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23 (2016)</a:t>
            </a:r>
            <a:endParaRPr lang="en-US" sz="1400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332FB-4951-744E-9227-50AA40655A37}"/>
              </a:ext>
            </a:extLst>
          </p:cNvPr>
          <p:cNvSpPr/>
          <p:nvPr/>
        </p:nvSpPr>
        <p:spPr>
          <a:xfrm>
            <a:off x="2208356" y="5655981"/>
            <a:ext cx="7006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Interoperability and complementarity of simulation tools for beamline design in the OASYS environment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10388, 1038808 (2017)​.​​​​​​</a:t>
            </a:r>
            <a:endParaRPr lang="en-US" sz="1400" dirty="0">
              <a:effectLst/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60C7CF-9EDE-6241-B1CF-6B4075F279D5}"/>
              </a:ext>
            </a:extLst>
          </p:cNvPr>
          <p:cNvSpPr/>
          <p:nvPr/>
        </p:nvSpPr>
        <p:spPr>
          <a:xfrm>
            <a:off x="2198894" y="6220921"/>
            <a:ext cx="66538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L. Rebuffi, M. Sanchez del Rio,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OASYS (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OrAnge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SYnchrotron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 Suite): an open-source graphical environment for x-ray virtual </a:t>
            </a:r>
            <a:r>
              <a:rPr lang="en-US" sz="1400" i="1" dirty="0" err="1">
                <a:solidFill>
                  <a:srgbClr val="112375"/>
                </a:solidFill>
                <a:latin typeface="Times" pitchFamily="2" charset="0"/>
              </a:rPr>
              <a:t>xperiments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 10388, 103880S (2017)​​​​​. </a:t>
            </a:r>
            <a:endParaRPr lang="en-US" sz="1400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02168-4D58-8E4F-B4C4-2D77C6ED3AA8}"/>
              </a:ext>
            </a:extLst>
          </p:cNvPr>
          <p:cNvSpPr txBox="1"/>
          <p:nvPr/>
        </p:nvSpPr>
        <p:spPr>
          <a:xfrm>
            <a:off x="2208356" y="2557711"/>
            <a:ext cx="6989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X. Shi,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Sanchez del Rio, L.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Assoufid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A hybrid method for X-ray optics simulation: combining geometric ray-tracing and wavefront propagation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J. Synchrotron Rad. 21, 669 (2014)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AABAC-8C8F-8F41-B090-FB00AB869BC7}"/>
              </a:ext>
            </a:extLst>
          </p:cNvPr>
          <p:cNvSpPr txBox="1"/>
          <p:nvPr/>
        </p:nvSpPr>
        <p:spPr>
          <a:xfrm>
            <a:off x="2208356" y="3338578"/>
            <a:ext cx="6989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X. Shi, R.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Reininger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M. Sanchez del Rio, J. Qian, L. </a:t>
            </a:r>
            <a:r>
              <a:rPr lang="en-US" sz="1400" dirty="0" err="1">
                <a:solidFill>
                  <a:srgbClr val="112375"/>
                </a:solidFill>
                <a:latin typeface="Times" pitchFamily="2" charset="0"/>
              </a:rPr>
              <a:t>Assoufid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</a:t>
            </a:r>
            <a:r>
              <a:rPr lang="en-US" sz="1400" i="1" dirty="0">
                <a:solidFill>
                  <a:srgbClr val="112375"/>
                </a:solidFill>
                <a:latin typeface="Times" pitchFamily="2" charset="0"/>
              </a:rPr>
              <a:t>X-ray optics simulation and beamline design using a hybrid method: diffraction-limited focusing mirrors</a:t>
            </a:r>
            <a:r>
              <a:rPr lang="en-US" sz="1400" dirty="0">
                <a:solidFill>
                  <a:srgbClr val="112375"/>
                </a:solidFill>
                <a:latin typeface="Times" pitchFamily="2" charset="0"/>
              </a:rPr>
              <a:t>, Proc. SPIE, 9209, 920909 (2014)</a:t>
            </a:r>
          </a:p>
        </p:txBody>
      </p:sp>
    </p:spTree>
    <p:extLst>
      <p:ext uri="{BB962C8B-B14F-4D97-AF65-F5344CB8AC3E}">
        <p14:creationId xmlns:p14="http://schemas.microsoft.com/office/powerpoint/2010/main" val="4165389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4675</Words>
  <Application>Microsoft Office PowerPoint</Application>
  <PresentationFormat>On-screen Show (4:3)</PresentationFormat>
  <Paragraphs>658</Paragraphs>
  <Slides>88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6" baseType="lpstr">
      <vt:lpstr>MS PGothic</vt:lpstr>
      <vt:lpstr>MS PGothic</vt:lpstr>
      <vt:lpstr>Andalus</vt:lpstr>
      <vt:lpstr>Arial</vt:lpstr>
      <vt:lpstr>Arial Narrow</vt:lpstr>
      <vt:lpstr>Caldara</vt:lpstr>
      <vt:lpstr>Calibri</vt:lpstr>
      <vt:lpstr>Cambria Math</vt:lpstr>
      <vt:lpstr>Courier</vt:lpstr>
      <vt:lpstr>Helvetica</vt:lpstr>
      <vt:lpstr>Mangal</vt:lpstr>
      <vt:lpstr>Myriad Pro SemiCond</vt:lpstr>
      <vt:lpstr>Symbol</vt:lpstr>
      <vt:lpstr>Times</vt:lpstr>
      <vt:lpstr>Times New Roman</vt:lpstr>
      <vt:lpstr>Wingdings</vt:lpstr>
      <vt:lpstr>Office Theme</vt:lpstr>
      <vt:lpstr>Equation</vt:lpstr>
      <vt:lpstr>HERCULES 2021 - TUTORIAL  Modelling SR beamlines using OASYS </vt:lpstr>
      <vt:lpstr>Outline</vt:lpstr>
      <vt:lpstr>Outcome Calculate main characteristics of synchrotron sources (dipoles and IDs)  Simulating beamline optics by ray-tracing to obtain main parameters of beam size, energy resolution and flux  Understand basic principles of x-ray optics: Reflective (aberrations, slope errors), Diffractive (dispersion) and  Refractive (chromatic aberrations)  A few concepts about coherence    </vt:lpstr>
      <vt:lpstr>Outline</vt:lpstr>
      <vt:lpstr>The OASYS Project</vt:lpstr>
      <vt:lpstr>Synchrotron Virtual Experiments</vt:lpstr>
      <vt:lpstr>The OASYS language</vt:lpstr>
      <vt:lpstr>Multiple tools in the same environment</vt:lpstr>
      <vt:lpstr>References</vt:lpstr>
      <vt:lpstr>Three sessions</vt:lpstr>
      <vt:lpstr>PowerPoint Presentation</vt:lpstr>
      <vt:lpstr>From theory to software</vt:lpstr>
      <vt:lpstr>At HIGH ENERGIES, WE ARE FAR FROM DIFFRACTION-LIMIT (=FULLY COHERENCE)    THEREFORE, ANY BEAMLINE SIMULATION MUST START WITH RAY TRACING (INCOHERENT BEAMS)</vt:lpstr>
      <vt:lpstr>Typical coherence beamline</vt:lpstr>
      <vt:lpstr>Hierarchical approach to study beamline optics</vt:lpstr>
      <vt:lpstr>Outline</vt:lpstr>
      <vt:lpstr>Source emission (XOPPY)</vt:lpstr>
      <vt:lpstr>Optical elements (XOPPY)</vt:lpstr>
      <vt:lpstr>PowerPoint Presentation</vt:lpstr>
      <vt:lpstr>Courtesy: Boaz Nash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Optical elements</vt:lpstr>
      <vt:lpstr>ShadowOUI Sources I</vt:lpstr>
      <vt:lpstr>Sources II (Wiggler and also mutiple BMs and Short IDs)</vt:lpstr>
      <vt:lpstr>Sources III (Undulator)</vt:lpstr>
      <vt:lpstr>Optical Elements (mirrors) Geometrical model        Physical model</vt:lpstr>
      <vt:lpstr>Optical Elements (gratings)</vt:lpstr>
      <vt:lpstr>Optical Elements (crystals)</vt:lpstr>
      <vt:lpstr>Mirrors and aberrations</vt:lpstr>
      <vt:lpstr>Crystal monochromators</vt:lpstr>
      <vt:lpstr>Crystal curvature and spectral resolution</vt:lpstr>
      <vt:lpstr>X-ray Lenses</vt:lpstr>
      <vt:lpstr>PowerPoint Presentation</vt:lpstr>
      <vt:lpstr>Outline</vt:lpstr>
      <vt:lpstr>Wave optics</vt:lpstr>
      <vt:lpstr>Wavefront and Propagator discretization</vt:lpstr>
      <vt:lpstr>SRW (Oleg Chubar, BNL)</vt:lpstr>
      <vt:lpstr>WOFRY (OASYS team)</vt:lpstr>
      <vt:lpstr>Propagators</vt:lpstr>
      <vt:lpstr>Zoom Propagator</vt:lpstr>
      <vt:lpstr>PowerPoint Presentation</vt:lpstr>
      <vt:lpstr>2D Oversimplified Beamline</vt:lpstr>
      <vt:lpstr>Partial coherence</vt:lpstr>
      <vt:lpstr>PowerPoint Presentation</vt:lpstr>
      <vt:lpstr>COMSYL EBS SOURCE (CF 0.028)</vt:lpstr>
      <vt:lpstr>COMSYL HIGH BETA SOURCE (CF 0.0013)</vt:lpstr>
      <vt:lpstr>Example approximating the Undulator by the Gaussian Shell-model</vt:lpstr>
      <vt:lpstr>SIMPLE CASE: 1D Gaussian SHELL-MODEL</vt:lpstr>
      <vt:lpstr>The spectrum of coherent modes</vt:lpstr>
      <vt:lpstr>More slides </vt:lpstr>
      <vt:lpstr>ELECTRON BEAM DESCRIPTION</vt:lpstr>
      <vt:lpstr>Stotage ring: electron beam sizes</vt:lpstr>
      <vt:lpstr>SINGLE ELECTRON PHOTON EMISSION  (Zero emittance)</vt:lpstr>
      <vt:lpstr>Undulator emission (single electron or filament beam or zero emmittance)  (after Onuki &amp; Elleaume, Undulators, Wigglers  and their applications, CRC press, 2002)</vt:lpstr>
      <vt:lpstr>PowerPoint Presentation</vt:lpstr>
      <vt:lpstr>Courtesy: Boaz Nash</vt:lpstr>
      <vt:lpstr>Mirror shape</vt:lpstr>
      <vt:lpstr>Mirrors Geometrical model        Physical model Specular reflection                                  Fresnel formulas</vt:lpstr>
      <vt:lpstr>LENS</vt:lpstr>
      <vt:lpstr>CRL (COMPOUND REFRACTIVE LENSES) = replicate N lenses </vt:lpstr>
      <vt:lpstr>HIGH DEMAGNIFICATION with SINGLE LENSES</vt:lpstr>
      <vt:lpstr>DARWIN TREATMENT OF DYNAMICAL THEORY (1914) – the darwin width</vt:lpstr>
      <vt:lpstr>The Zachariasen treatment  for plane  Crystals</vt:lpstr>
      <vt:lpstr>ROCKING CURVES</vt:lpstr>
      <vt:lpstr>ON THE DIRECTION OF THE OUTCOMING WAVE</vt:lpstr>
      <vt:lpstr>Theory of the Use of More Than Two Successive X-Ray Crystal Reflections to Obtain Increased Resolving Power J W. M. DuMond Phys. Rev. 52, 872 – (1937) http://dx.doi.org/10.1103/PhysRev.52.872 </vt:lpstr>
      <vt:lpstr>Energy Resolution</vt:lpstr>
      <vt:lpstr>EFFECT OF CRYSTAL  ANISOTROPY  in bent crystals</vt:lpstr>
      <vt:lpstr>Multiple BRAGG Diffraction</vt:lpstr>
      <vt:lpstr>HYBRID METHOD IN SHADOW (X. Shi et al.) Combining ray tracing and wavefront propagation</vt:lpstr>
      <vt:lpstr>PowerPoint Presentation</vt:lpstr>
      <vt:lpstr>correlation lengths for a typical synchrotron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X-ray radiation production and transport. Simulating photons and waves from the X-ray sources to the samples</dc:title>
  <dc:creator>SANCHEZ DEL RIO Manuel</dc:creator>
  <cp:lastModifiedBy>SANCHEZ DEL RIO Manuel</cp:lastModifiedBy>
  <cp:revision>670</cp:revision>
  <dcterms:created xsi:type="dcterms:W3CDTF">2011-09-30T07:36:13Z</dcterms:created>
  <dcterms:modified xsi:type="dcterms:W3CDTF">2021-03-02T10:53:47Z</dcterms:modified>
</cp:coreProperties>
</file>